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0"/>
  </p:notesMasterIdLst>
  <p:sldIdLst>
    <p:sldId id="256" r:id="rId2"/>
    <p:sldId id="257" r:id="rId3"/>
    <p:sldId id="258" r:id="rId4"/>
    <p:sldId id="261" r:id="rId5"/>
    <p:sldId id="262" r:id="rId6"/>
    <p:sldId id="267" r:id="rId7"/>
    <p:sldId id="264" r:id="rId8"/>
    <p:sldId id="268" r:id="rId9"/>
    <p:sldId id="265" r:id="rId10"/>
    <p:sldId id="277" r:id="rId11"/>
    <p:sldId id="278" r:id="rId12"/>
    <p:sldId id="269" r:id="rId13"/>
    <p:sldId id="270" r:id="rId14"/>
    <p:sldId id="276" r:id="rId15"/>
    <p:sldId id="271" r:id="rId16"/>
    <p:sldId id="273" r:id="rId17"/>
    <p:sldId id="274"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81" d="100"/>
          <a:sy n="81" d="100"/>
        </p:scale>
        <p:origin x="5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95F65-B0D9-4A1B-870F-9070F10F4BFF}" type="doc">
      <dgm:prSet loTypeId="urn:microsoft.com/office/officeart/2018/2/layout/IconVerticalSolidList" loCatId="icon" qsTypeId="urn:microsoft.com/office/officeart/2005/8/quickstyle/simple1" qsCatId="simple" csTypeId="urn:microsoft.com/office/officeart/2005/8/colors/colorful5" csCatId="colorful" phldr="1"/>
      <dgm:spPr/>
      <dgm:t>
        <a:bodyPr/>
        <a:lstStyle/>
        <a:p>
          <a:endParaRPr lang="en-US"/>
        </a:p>
      </dgm:t>
    </dgm:pt>
    <dgm:pt modelId="{FD575316-C49B-498D-A0BA-FEB214261C35}">
      <dgm:prSet custT="1"/>
      <dgm:spPr/>
      <dgm:t>
        <a:bodyPr/>
        <a:lstStyle/>
        <a:p>
          <a:pPr>
            <a:lnSpc>
              <a:spcPct val="100000"/>
            </a:lnSpc>
          </a:pPr>
          <a:r>
            <a:rPr lang="en-US" sz="1600" b="1" i="0" dirty="0">
              <a:latin typeface="Söhne"/>
              <a:cs typeface="Times New Roman" panose="02020603050405020304" pitchFamily="18" charset="0"/>
            </a:rPr>
            <a:t>Company Profile</a:t>
          </a:r>
          <a:endParaRPr lang="en-US" sz="1600" dirty="0">
            <a:latin typeface="Söhne"/>
            <a:cs typeface="Times New Roman" panose="02020603050405020304" pitchFamily="18" charset="0"/>
          </a:endParaRPr>
        </a:p>
      </dgm:t>
    </dgm:pt>
    <dgm:pt modelId="{69AE3DE3-6438-4E8D-A78A-0284BD38C9A6}" type="parTrans" cxnId="{C9F44F1C-2BF7-4973-B18E-F7AE65FB974F}">
      <dgm:prSet/>
      <dgm:spPr/>
      <dgm:t>
        <a:bodyPr/>
        <a:lstStyle/>
        <a:p>
          <a:endParaRPr lang="en-US"/>
        </a:p>
      </dgm:t>
    </dgm:pt>
    <dgm:pt modelId="{008ADBA4-2E85-4FE0-BF1C-FC882A25D9A7}" type="sibTrans" cxnId="{C9F44F1C-2BF7-4973-B18E-F7AE65FB974F}">
      <dgm:prSet/>
      <dgm:spPr/>
      <dgm:t>
        <a:bodyPr/>
        <a:lstStyle/>
        <a:p>
          <a:endParaRPr lang="en-US"/>
        </a:p>
      </dgm:t>
    </dgm:pt>
    <dgm:pt modelId="{B3FEC816-EA03-4770-905F-6D0549285477}">
      <dgm:prSet custT="1"/>
      <dgm:spPr/>
      <dgm:t>
        <a:bodyPr/>
        <a:lstStyle/>
        <a:p>
          <a:pPr>
            <a:lnSpc>
              <a:spcPct val="100000"/>
            </a:lnSpc>
          </a:pPr>
          <a:r>
            <a:rPr lang="en-US" sz="1200" b="0" i="0" dirty="0">
              <a:latin typeface="Söhne"/>
              <a:cs typeface="Times New Roman" panose="02020603050405020304" pitchFamily="18" charset="0"/>
            </a:rPr>
            <a:t>1.A brief history of the company</a:t>
          </a:r>
          <a:endParaRPr lang="en-US" sz="1200" dirty="0">
            <a:latin typeface="Söhne"/>
            <a:cs typeface="Times New Roman" panose="02020603050405020304" pitchFamily="18" charset="0"/>
          </a:endParaRPr>
        </a:p>
      </dgm:t>
    </dgm:pt>
    <dgm:pt modelId="{04E76BFC-52AC-4169-ABE7-9CBBDFCB1426}" type="parTrans" cxnId="{F3075A79-F6FB-4294-BB78-8AAD4C27FAEE}">
      <dgm:prSet/>
      <dgm:spPr/>
      <dgm:t>
        <a:bodyPr/>
        <a:lstStyle/>
        <a:p>
          <a:endParaRPr lang="en-US"/>
        </a:p>
      </dgm:t>
    </dgm:pt>
    <dgm:pt modelId="{1E0A0672-EC2D-427B-80CE-418524B48C78}" type="sibTrans" cxnId="{F3075A79-F6FB-4294-BB78-8AAD4C27FAEE}">
      <dgm:prSet/>
      <dgm:spPr/>
      <dgm:t>
        <a:bodyPr/>
        <a:lstStyle/>
        <a:p>
          <a:endParaRPr lang="en-US"/>
        </a:p>
      </dgm:t>
    </dgm:pt>
    <dgm:pt modelId="{DFB3396D-D59B-4912-AD36-E82DAD23D5D3}">
      <dgm:prSet custT="1"/>
      <dgm:spPr/>
      <dgm:t>
        <a:bodyPr/>
        <a:lstStyle/>
        <a:p>
          <a:pPr>
            <a:lnSpc>
              <a:spcPct val="100000"/>
            </a:lnSpc>
          </a:pPr>
          <a:r>
            <a:rPr lang="en-US" sz="1200" b="0" i="0" dirty="0">
              <a:latin typeface="Söhne"/>
              <a:cs typeface="Times New Roman" panose="02020603050405020304" pitchFamily="18" charset="0"/>
            </a:rPr>
            <a:t>2.Relevant data such as revenues, employees, and market share</a:t>
          </a:r>
          <a:endParaRPr lang="en-US" sz="1200" dirty="0">
            <a:latin typeface="Söhne"/>
            <a:cs typeface="Times New Roman" panose="02020603050405020304" pitchFamily="18" charset="0"/>
          </a:endParaRPr>
        </a:p>
      </dgm:t>
    </dgm:pt>
    <dgm:pt modelId="{3237015E-A947-41C2-9D86-2B1F8AD49001}" type="parTrans" cxnId="{1045BBC4-CAD8-4202-91F3-89D17C0E8E27}">
      <dgm:prSet/>
      <dgm:spPr/>
      <dgm:t>
        <a:bodyPr/>
        <a:lstStyle/>
        <a:p>
          <a:endParaRPr lang="en-US"/>
        </a:p>
      </dgm:t>
    </dgm:pt>
    <dgm:pt modelId="{2D3FDCD8-838E-488D-8C60-9CE7F76AE365}" type="sibTrans" cxnId="{1045BBC4-CAD8-4202-91F3-89D17C0E8E27}">
      <dgm:prSet/>
      <dgm:spPr/>
      <dgm:t>
        <a:bodyPr/>
        <a:lstStyle/>
        <a:p>
          <a:endParaRPr lang="en-US"/>
        </a:p>
      </dgm:t>
    </dgm:pt>
    <dgm:pt modelId="{4A47AC1D-6C6E-456A-9E14-950664556A88}">
      <dgm:prSet custT="1"/>
      <dgm:spPr/>
      <dgm:t>
        <a:bodyPr/>
        <a:lstStyle/>
        <a:p>
          <a:pPr>
            <a:lnSpc>
              <a:spcPct val="100000"/>
            </a:lnSpc>
          </a:pPr>
          <a:r>
            <a:rPr lang="en-US" sz="1200" b="0" i="0" dirty="0">
              <a:latin typeface="Söhne"/>
              <a:cs typeface="Times New Roman" panose="02020603050405020304" pitchFamily="18" charset="0"/>
            </a:rPr>
            <a:t>3.Governance and ownership structure of the company</a:t>
          </a:r>
          <a:endParaRPr lang="en-US" sz="1200" dirty="0">
            <a:latin typeface="Söhne"/>
            <a:cs typeface="Times New Roman" panose="02020603050405020304" pitchFamily="18" charset="0"/>
          </a:endParaRPr>
        </a:p>
      </dgm:t>
    </dgm:pt>
    <dgm:pt modelId="{3BDF28F1-B446-4B40-A1E2-E4246C0A2E9A}" type="parTrans" cxnId="{39D4079A-49B9-4992-ACBC-E232388023D8}">
      <dgm:prSet/>
      <dgm:spPr/>
      <dgm:t>
        <a:bodyPr/>
        <a:lstStyle/>
        <a:p>
          <a:endParaRPr lang="en-US"/>
        </a:p>
      </dgm:t>
    </dgm:pt>
    <dgm:pt modelId="{EBD1905B-0C0F-4024-8909-9EC7A9842D6C}" type="sibTrans" cxnId="{39D4079A-49B9-4992-ACBC-E232388023D8}">
      <dgm:prSet/>
      <dgm:spPr/>
      <dgm:t>
        <a:bodyPr/>
        <a:lstStyle/>
        <a:p>
          <a:endParaRPr lang="en-US"/>
        </a:p>
      </dgm:t>
    </dgm:pt>
    <dgm:pt modelId="{C894AE35-6D1C-4614-BC32-E5E759634EB4}">
      <dgm:prSet custT="1"/>
      <dgm:spPr/>
      <dgm:t>
        <a:bodyPr/>
        <a:lstStyle/>
        <a:p>
          <a:pPr>
            <a:lnSpc>
              <a:spcPct val="100000"/>
            </a:lnSpc>
          </a:pPr>
          <a:r>
            <a:rPr lang="en-US" sz="1600" b="1" i="0" dirty="0">
              <a:latin typeface="Söhne"/>
              <a:cs typeface="Times New Roman" panose="02020603050405020304" pitchFamily="18" charset="0"/>
            </a:rPr>
            <a:t>Sector Analysis</a:t>
          </a:r>
          <a:endParaRPr lang="en-US" sz="1600" dirty="0">
            <a:latin typeface="Söhne"/>
            <a:cs typeface="Times New Roman" panose="02020603050405020304" pitchFamily="18" charset="0"/>
          </a:endParaRPr>
        </a:p>
      </dgm:t>
    </dgm:pt>
    <dgm:pt modelId="{A2F57F31-3DB0-4F86-B112-012CA6D21D4B}" type="parTrans" cxnId="{E4A81CCA-05D1-460D-AE8E-AD326FC1A898}">
      <dgm:prSet/>
      <dgm:spPr/>
      <dgm:t>
        <a:bodyPr/>
        <a:lstStyle/>
        <a:p>
          <a:endParaRPr lang="en-US"/>
        </a:p>
      </dgm:t>
    </dgm:pt>
    <dgm:pt modelId="{49977D9C-92EB-4922-B49C-7108F304A05E}" type="sibTrans" cxnId="{E4A81CCA-05D1-460D-AE8E-AD326FC1A898}">
      <dgm:prSet/>
      <dgm:spPr/>
      <dgm:t>
        <a:bodyPr/>
        <a:lstStyle/>
        <a:p>
          <a:endParaRPr lang="en-US"/>
        </a:p>
      </dgm:t>
    </dgm:pt>
    <dgm:pt modelId="{2D803762-4732-4963-8A8D-86D699FB9814}">
      <dgm:prSet custT="1"/>
      <dgm:spPr/>
      <dgm:t>
        <a:bodyPr/>
        <a:lstStyle/>
        <a:p>
          <a:pPr>
            <a:lnSpc>
              <a:spcPct val="100000"/>
            </a:lnSpc>
          </a:pPr>
          <a:r>
            <a:rPr lang="en-US" sz="1200" b="0" i="0">
              <a:latin typeface="Söhne"/>
              <a:cs typeface="Times New Roman" panose="02020603050405020304" pitchFamily="18" charset="0"/>
            </a:rPr>
            <a:t>1.Classification of Economic Activities and leading players in the industry</a:t>
          </a:r>
          <a:endParaRPr lang="en-US" sz="1200">
            <a:latin typeface="Söhne"/>
            <a:cs typeface="Times New Roman" panose="02020603050405020304" pitchFamily="18" charset="0"/>
          </a:endParaRPr>
        </a:p>
      </dgm:t>
    </dgm:pt>
    <dgm:pt modelId="{DB3CF8B6-BF8E-41B2-A427-819D5C760B34}" type="parTrans" cxnId="{E4BA22DA-8143-4785-9912-F6F10DE225D4}">
      <dgm:prSet/>
      <dgm:spPr/>
      <dgm:t>
        <a:bodyPr/>
        <a:lstStyle/>
        <a:p>
          <a:endParaRPr lang="en-US"/>
        </a:p>
      </dgm:t>
    </dgm:pt>
    <dgm:pt modelId="{833C5764-E7E0-439F-9016-3FCA01977138}" type="sibTrans" cxnId="{E4BA22DA-8143-4785-9912-F6F10DE225D4}">
      <dgm:prSet/>
      <dgm:spPr/>
      <dgm:t>
        <a:bodyPr/>
        <a:lstStyle/>
        <a:p>
          <a:endParaRPr lang="en-US"/>
        </a:p>
      </dgm:t>
    </dgm:pt>
    <dgm:pt modelId="{B888C3BB-1F91-47BE-87F2-963C0C4D7B0A}">
      <dgm:prSet custT="1"/>
      <dgm:spPr/>
      <dgm:t>
        <a:bodyPr/>
        <a:lstStyle/>
        <a:p>
          <a:pPr>
            <a:lnSpc>
              <a:spcPct val="100000"/>
            </a:lnSpc>
          </a:pPr>
          <a:r>
            <a:rPr lang="en-US" sz="1200" b="0" i="0" dirty="0">
              <a:latin typeface="Söhne"/>
              <a:cs typeface="Times New Roman" panose="02020603050405020304" pitchFamily="18" charset="0"/>
            </a:rPr>
            <a:t>2.Any barriers to entry and their type</a:t>
          </a:r>
          <a:endParaRPr lang="en-US" sz="1200" dirty="0">
            <a:latin typeface="Söhne"/>
            <a:cs typeface="Times New Roman" panose="02020603050405020304" pitchFamily="18" charset="0"/>
          </a:endParaRPr>
        </a:p>
      </dgm:t>
    </dgm:pt>
    <dgm:pt modelId="{32939C1C-DD38-426D-A07A-911329F9D38D}" type="parTrans" cxnId="{566BCEEF-E038-46EA-8BF3-FE4CBCB87E6E}">
      <dgm:prSet/>
      <dgm:spPr/>
      <dgm:t>
        <a:bodyPr/>
        <a:lstStyle/>
        <a:p>
          <a:endParaRPr lang="en-US"/>
        </a:p>
      </dgm:t>
    </dgm:pt>
    <dgm:pt modelId="{F68BC12E-DA10-4B30-B9E4-23A61368CB8D}" type="sibTrans" cxnId="{566BCEEF-E038-46EA-8BF3-FE4CBCB87E6E}">
      <dgm:prSet/>
      <dgm:spPr/>
      <dgm:t>
        <a:bodyPr/>
        <a:lstStyle/>
        <a:p>
          <a:endParaRPr lang="en-US"/>
        </a:p>
      </dgm:t>
    </dgm:pt>
    <dgm:pt modelId="{8E5CDBA7-70A9-40BD-88F1-D9ED0D87EA4A}">
      <dgm:prSet custT="1"/>
      <dgm:spPr/>
      <dgm:t>
        <a:bodyPr/>
        <a:lstStyle/>
        <a:p>
          <a:pPr>
            <a:lnSpc>
              <a:spcPct val="100000"/>
            </a:lnSpc>
          </a:pPr>
          <a:r>
            <a:rPr lang="en-US" sz="1200" b="0" i="0" dirty="0">
              <a:latin typeface="Söhne"/>
              <a:cs typeface="Times New Roman" panose="02020603050405020304" pitchFamily="18" charset="0"/>
            </a:rPr>
            <a:t>3.Level of concentration within the sector</a:t>
          </a:r>
          <a:endParaRPr lang="en-US" sz="1200" dirty="0">
            <a:latin typeface="Söhne"/>
            <a:cs typeface="Times New Roman" panose="02020603050405020304" pitchFamily="18" charset="0"/>
          </a:endParaRPr>
        </a:p>
      </dgm:t>
    </dgm:pt>
    <dgm:pt modelId="{7CE84C94-60DD-4B6C-A449-2A2B5EC5B90E}" type="parTrans" cxnId="{8079252D-7AFD-49E2-9D0B-33C962BDFB8E}">
      <dgm:prSet/>
      <dgm:spPr/>
      <dgm:t>
        <a:bodyPr/>
        <a:lstStyle/>
        <a:p>
          <a:endParaRPr lang="en-US"/>
        </a:p>
      </dgm:t>
    </dgm:pt>
    <dgm:pt modelId="{1AA0D58A-21E6-4F27-A571-FEF60382177E}" type="sibTrans" cxnId="{8079252D-7AFD-49E2-9D0B-33C962BDFB8E}">
      <dgm:prSet/>
      <dgm:spPr/>
      <dgm:t>
        <a:bodyPr/>
        <a:lstStyle/>
        <a:p>
          <a:endParaRPr lang="en-US"/>
        </a:p>
      </dgm:t>
    </dgm:pt>
    <dgm:pt modelId="{3CABA00D-36C1-4024-9953-A2BD5637C33E}">
      <dgm:prSet custT="1"/>
      <dgm:spPr/>
      <dgm:t>
        <a:bodyPr/>
        <a:lstStyle/>
        <a:p>
          <a:pPr>
            <a:lnSpc>
              <a:spcPct val="100000"/>
            </a:lnSpc>
          </a:pPr>
          <a:r>
            <a:rPr lang="en-US" sz="1600" b="1" i="0" dirty="0">
              <a:latin typeface="Söhne"/>
              <a:cs typeface="Times New Roman" panose="02020603050405020304" pitchFamily="18" charset="0"/>
            </a:rPr>
            <a:t>Strategic Analysis</a:t>
          </a:r>
          <a:endParaRPr lang="en-US" sz="1600" dirty="0">
            <a:latin typeface="Söhne"/>
            <a:cs typeface="Times New Roman" panose="02020603050405020304" pitchFamily="18" charset="0"/>
          </a:endParaRPr>
        </a:p>
      </dgm:t>
    </dgm:pt>
    <dgm:pt modelId="{C2138C88-DBB5-45C1-9AC1-B61269AFE032}" type="parTrans" cxnId="{0414265B-AFCF-4DEE-A061-4AFF63A0FB8B}">
      <dgm:prSet/>
      <dgm:spPr/>
      <dgm:t>
        <a:bodyPr/>
        <a:lstStyle/>
        <a:p>
          <a:endParaRPr lang="en-US"/>
        </a:p>
      </dgm:t>
    </dgm:pt>
    <dgm:pt modelId="{75EF0CF5-808F-4C38-A2A9-DBF57CE3C91F}" type="sibTrans" cxnId="{0414265B-AFCF-4DEE-A061-4AFF63A0FB8B}">
      <dgm:prSet/>
      <dgm:spPr/>
      <dgm:t>
        <a:bodyPr/>
        <a:lstStyle/>
        <a:p>
          <a:endParaRPr lang="en-US"/>
        </a:p>
      </dgm:t>
    </dgm:pt>
    <dgm:pt modelId="{779BC642-A98E-4480-80C7-4E4298ACA30D}">
      <dgm:prSet custT="1"/>
      <dgm:spPr/>
      <dgm:t>
        <a:bodyPr/>
        <a:lstStyle/>
        <a:p>
          <a:pPr>
            <a:lnSpc>
              <a:spcPct val="100000"/>
            </a:lnSpc>
          </a:pPr>
          <a:r>
            <a:rPr lang="en-US" sz="1200" b="0" i="0">
              <a:latin typeface="Söhne"/>
              <a:cs typeface="Times New Roman" panose="02020603050405020304" pitchFamily="18" charset="0"/>
            </a:rPr>
            <a:t>1.Degree of differentiation of the company</a:t>
          </a:r>
          <a:endParaRPr lang="en-US" sz="1200">
            <a:latin typeface="Söhne"/>
            <a:cs typeface="Times New Roman" panose="02020603050405020304" pitchFamily="18" charset="0"/>
          </a:endParaRPr>
        </a:p>
      </dgm:t>
    </dgm:pt>
    <dgm:pt modelId="{0439FB1E-9726-4151-A2B6-69F84CEE5B78}" type="parTrans" cxnId="{E02DF92A-D80F-4924-A9C8-DF29F07008AD}">
      <dgm:prSet/>
      <dgm:spPr/>
      <dgm:t>
        <a:bodyPr/>
        <a:lstStyle/>
        <a:p>
          <a:endParaRPr lang="en-US"/>
        </a:p>
      </dgm:t>
    </dgm:pt>
    <dgm:pt modelId="{38E7F60A-4DC1-4228-B911-FFFC68A5E0E7}" type="sibTrans" cxnId="{E02DF92A-D80F-4924-A9C8-DF29F07008AD}">
      <dgm:prSet/>
      <dgm:spPr/>
      <dgm:t>
        <a:bodyPr/>
        <a:lstStyle/>
        <a:p>
          <a:endParaRPr lang="en-US"/>
        </a:p>
      </dgm:t>
    </dgm:pt>
    <dgm:pt modelId="{5BCC50D5-93C3-47E6-9E94-8FD013694AF8}">
      <dgm:prSet custT="1"/>
      <dgm:spPr/>
      <dgm:t>
        <a:bodyPr/>
        <a:lstStyle/>
        <a:p>
          <a:pPr>
            <a:lnSpc>
              <a:spcPct val="100000"/>
            </a:lnSpc>
          </a:pPr>
          <a:r>
            <a:rPr lang="en-US" sz="1200" b="0" i="0">
              <a:latin typeface="Söhne"/>
              <a:cs typeface="Times New Roman" panose="02020603050405020304" pitchFamily="18" charset="0"/>
            </a:rPr>
            <a:t>2.Degree of diversification of the company</a:t>
          </a:r>
          <a:endParaRPr lang="en-US" sz="1200">
            <a:latin typeface="Söhne"/>
            <a:cs typeface="Times New Roman" panose="02020603050405020304" pitchFamily="18" charset="0"/>
          </a:endParaRPr>
        </a:p>
      </dgm:t>
    </dgm:pt>
    <dgm:pt modelId="{90CAA86D-86B1-4147-9CD7-70FBB04A0A15}" type="parTrans" cxnId="{6D6F0371-63A3-48E8-9297-E886EB10E722}">
      <dgm:prSet/>
      <dgm:spPr/>
      <dgm:t>
        <a:bodyPr/>
        <a:lstStyle/>
        <a:p>
          <a:endParaRPr lang="en-US"/>
        </a:p>
      </dgm:t>
    </dgm:pt>
    <dgm:pt modelId="{0692562F-0294-49A2-96EC-92A854F22F6D}" type="sibTrans" cxnId="{6D6F0371-63A3-48E8-9297-E886EB10E722}">
      <dgm:prSet/>
      <dgm:spPr/>
      <dgm:t>
        <a:bodyPr/>
        <a:lstStyle/>
        <a:p>
          <a:endParaRPr lang="en-US"/>
        </a:p>
      </dgm:t>
    </dgm:pt>
    <dgm:pt modelId="{D3783B30-3814-4CDD-A513-BF730C76076A}">
      <dgm:prSet custT="1"/>
      <dgm:spPr/>
      <dgm:t>
        <a:bodyPr/>
        <a:lstStyle/>
        <a:p>
          <a:pPr>
            <a:lnSpc>
              <a:spcPct val="100000"/>
            </a:lnSpc>
          </a:pPr>
          <a:r>
            <a:rPr lang="en-US" sz="1200" b="0" i="0" dirty="0">
              <a:latin typeface="Söhne"/>
              <a:cs typeface="Times New Roman" panose="02020603050405020304" pitchFamily="18" charset="0"/>
            </a:rPr>
            <a:t>3.Degree of integration of the company</a:t>
          </a:r>
          <a:endParaRPr lang="en-US" sz="1200" dirty="0">
            <a:latin typeface="Söhne"/>
            <a:cs typeface="Times New Roman" panose="02020603050405020304" pitchFamily="18" charset="0"/>
          </a:endParaRPr>
        </a:p>
      </dgm:t>
    </dgm:pt>
    <dgm:pt modelId="{7B25BDF2-9743-4342-BFD3-872B47A7C604}" type="parTrans" cxnId="{C7905D17-A85E-48D0-BA82-F0CA1EAE3277}">
      <dgm:prSet/>
      <dgm:spPr/>
      <dgm:t>
        <a:bodyPr/>
        <a:lstStyle/>
        <a:p>
          <a:endParaRPr lang="en-US"/>
        </a:p>
      </dgm:t>
    </dgm:pt>
    <dgm:pt modelId="{282E6C2D-2C5D-47E2-8603-46E32EBA524D}" type="sibTrans" cxnId="{C7905D17-A85E-48D0-BA82-F0CA1EAE3277}">
      <dgm:prSet/>
      <dgm:spPr/>
      <dgm:t>
        <a:bodyPr/>
        <a:lstStyle/>
        <a:p>
          <a:endParaRPr lang="en-US"/>
        </a:p>
      </dgm:t>
    </dgm:pt>
    <dgm:pt modelId="{F3ECFA3A-FB91-40BF-9D9D-D28A9B5DC808}">
      <dgm:prSet custT="1"/>
      <dgm:spPr/>
      <dgm:t>
        <a:bodyPr/>
        <a:lstStyle/>
        <a:p>
          <a:pPr>
            <a:lnSpc>
              <a:spcPct val="100000"/>
            </a:lnSpc>
          </a:pPr>
          <a:r>
            <a:rPr lang="en-US" sz="1600" b="1" i="0" dirty="0">
              <a:latin typeface="Söhne"/>
              <a:cs typeface="Times New Roman" panose="02020603050405020304" pitchFamily="18" charset="0"/>
            </a:rPr>
            <a:t>Sustainability Strategies</a:t>
          </a:r>
          <a:endParaRPr lang="en-US" sz="1600" dirty="0">
            <a:latin typeface="Söhne"/>
            <a:cs typeface="Times New Roman" panose="02020603050405020304" pitchFamily="18" charset="0"/>
          </a:endParaRPr>
        </a:p>
      </dgm:t>
    </dgm:pt>
    <dgm:pt modelId="{16A1527E-D565-4043-ABDC-11AD24F4038D}" type="parTrans" cxnId="{3E3EE68C-DF9D-4DF5-8DE2-7DAB125D133F}">
      <dgm:prSet/>
      <dgm:spPr/>
      <dgm:t>
        <a:bodyPr/>
        <a:lstStyle/>
        <a:p>
          <a:endParaRPr lang="en-US"/>
        </a:p>
      </dgm:t>
    </dgm:pt>
    <dgm:pt modelId="{880D0AB4-C585-4704-808C-D8DDAF0911A4}" type="sibTrans" cxnId="{3E3EE68C-DF9D-4DF5-8DE2-7DAB125D133F}">
      <dgm:prSet/>
      <dgm:spPr/>
      <dgm:t>
        <a:bodyPr/>
        <a:lstStyle/>
        <a:p>
          <a:endParaRPr lang="en-US"/>
        </a:p>
      </dgm:t>
    </dgm:pt>
    <dgm:pt modelId="{521795CE-504F-4762-BF43-224A8B385F34}">
      <dgm:prSet custT="1"/>
      <dgm:spPr/>
      <dgm:t>
        <a:bodyPr/>
        <a:lstStyle/>
        <a:p>
          <a:pPr>
            <a:lnSpc>
              <a:spcPct val="100000"/>
            </a:lnSpc>
          </a:pPr>
          <a:r>
            <a:rPr lang="en-US" sz="1600" b="1" i="0" dirty="0">
              <a:latin typeface="Söhne"/>
              <a:cs typeface="Times New Roman" panose="02020603050405020304" pitchFamily="18" charset="0"/>
            </a:rPr>
            <a:t>Additional Remarks</a:t>
          </a:r>
          <a:endParaRPr lang="en-US" sz="1600" dirty="0">
            <a:latin typeface="Söhne"/>
            <a:cs typeface="Times New Roman" panose="02020603050405020304" pitchFamily="18" charset="0"/>
          </a:endParaRPr>
        </a:p>
      </dgm:t>
    </dgm:pt>
    <dgm:pt modelId="{BC6E1122-4AF0-4228-8B40-624ED6313EDB}" type="parTrans" cxnId="{E1D85135-1EAC-402D-8844-F165A81148CA}">
      <dgm:prSet/>
      <dgm:spPr/>
      <dgm:t>
        <a:bodyPr/>
        <a:lstStyle/>
        <a:p>
          <a:endParaRPr lang="en-US"/>
        </a:p>
      </dgm:t>
    </dgm:pt>
    <dgm:pt modelId="{29D9CDB2-5F59-4190-A3BE-266A7C35C060}" type="sibTrans" cxnId="{E1D85135-1EAC-402D-8844-F165A81148CA}">
      <dgm:prSet/>
      <dgm:spPr/>
      <dgm:t>
        <a:bodyPr/>
        <a:lstStyle/>
        <a:p>
          <a:endParaRPr lang="en-US"/>
        </a:p>
      </dgm:t>
    </dgm:pt>
    <dgm:pt modelId="{27373D7D-2C25-4B91-AA25-E118B662706C}">
      <dgm:prSet custT="1"/>
      <dgm:spPr/>
      <dgm:t>
        <a:bodyPr/>
        <a:lstStyle/>
        <a:p>
          <a:pPr>
            <a:lnSpc>
              <a:spcPct val="100000"/>
            </a:lnSpc>
          </a:pPr>
          <a:r>
            <a:rPr lang="en-US" sz="1600" b="1" i="0" dirty="0">
              <a:latin typeface="Söhne"/>
              <a:cs typeface="Times New Roman" panose="02020603050405020304" pitchFamily="18" charset="0"/>
            </a:rPr>
            <a:t>Conclusion</a:t>
          </a:r>
          <a:endParaRPr lang="en-US" sz="1600" dirty="0">
            <a:latin typeface="Söhne"/>
            <a:cs typeface="Times New Roman" panose="02020603050405020304" pitchFamily="18" charset="0"/>
          </a:endParaRPr>
        </a:p>
      </dgm:t>
    </dgm:pt>
    <dgm:pt modelId="{305575B8-650F-43D3-80DB-DE3A34EC9477}" type="parTrans" cxnId="{FB32BF89-BB27-4FB6-9056-2355CD9E2E39}">
      <dgm:prSet/>
      <dgm:spPr/>
      <dgm:t>
        <a:bodyPr/>
        <a:lstStyle/>
        <a:p>
          <a:endParaRPr lang="en-US"/>
        </a:p>
      </dgm:t>
    </dgm:pt>
    <dgm:pt modelId="{E24B1CC3-A1A5-4CF1-BF81-3716082FCD2A}" type="sibTrans" cxnId="{FB32BF89-BB27-4FB6-9056-2355CD9E2E39}">
      <dgm:prSet/>
      <dgm:spPr/>
      <dgm:t>
        <a:bodyPr/>
        <a:lstStyle/>
        <a:p>
          <a:endParaRPr lang="en-US"/>
        </a:p>
      </dgm:t>
    </dgm:pt>
    <dgm:pt modelId="{BE4D061C-8CA1-4D66-B457-F90B9C00408A}" type="pres">
      <dgm:prSet presAssocID="{AA395F65-B0D9-4A1B-870F-9070F10F4BFF}" presName="root" presStyleCnt="0">
        <dgm:presLayoutVars>
          <dgm:dir/>
          <dgm:resizeHandles val="exact"/>
        </dgm:presLayoutVars>
      </dgm:prSet>
      <dgm:spPr/>
    </dgm:pt>
    <dgm:pt modelId="{F8200096-A209-40BA-A9EF-3833A8D4380D}" type="pres">
      <dgm:prSet presAssocID="{FD575316-C49B-498D-A0BA-FEB214261C35}" presName="compNode" presStyleCnt="0"/>
      <dgm:spPr/>
    </dgm:pt>
    <dgm:pt modelId="{E425CB68-2F81-4926-9807-44FA028BD7FF}" type="pres">
      <dgm:prSet presAssocID="{FD575316-C49B-498D-A0BA-FEB214261C35}" presName="bgRect" presStyleLbl="bgShp" presStyleIdx="0" presStyleCnt="6"/>
      <dgm:spPr/>
    </dgm:pt>
    <dgm:pt modelId="{6B460301-5103-4875-B51D-8268FFDC2553}" type="pres">
      <dgm:prSet presAssocID="{FD575316-C49B-498D-A0BA-FEB214261C3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a:ext>
      </dgm:extLst>
    </dgm:pt>
    <dgm:pt modelId="{6102EFAC-571E-4074-B404-AABA7D5AF81C}" type="pres">
      <dgm:prSet presAssocID="{FD575316-C49B-498D-A0BA-FEB214261C35}" presName="spaceRect" presStyleCnt="0"/>
      <dgm:spPr/>
    </dgm:pt>
    <dgm:pt modelId="{EC4292AA-A3F9-4C7D-9D95-D23832BFA838}" type="pres">
      <dgm:prSet presAssocID="{FD575316-C49B-498D-A0BA-FEB214261C35}" presName="parTx" presStyleLbl="revTx" presStyleIdx="0" presStyleCnt="9">
        <dgm:presLayoutVars>
          <dgm:chMax val="0"/>
          <dgm:chPref val="0"/>
        </dgm:presLayoutVars>
      </dgm:prSet>
      <dgm:spPr/>
    </dgm:pt>
    <dgm:pt modelId="{4DB0930D-E7BE-4C1C-BE33-F3B5FCF532D8}" type="pres">
      <dgm:prSet presAssocID="{FD575316-C49B-498D-A0BA-FEB214261C35}" presName="desTx" presStyleLbl="revTx" presStyleIdx="1" presStyleCnt="9">
        <dgm:presLayoutVars/>
      </dgm:prSet>
      <dgm:spPr/>
    </dgm:pt>
    <dgm:pt modelId="{743D0FA3-2C11-4C8F-BEC8-FD1C9DC401D5}" type="pres">
      <dgm:prSet presAssocID="{008ADBA4-2E85-4FE0-BF1C-FC882A25D9A7}" presName="sibTrans" presStyleCnt="0"/>
      <dgm:spPr/>
    </dgm:pt>
    <dgm:pt modelId="{669FF5B6-1F04-4C15-929F-C64E0CF54C25}" type="pres">
      <dgm:prSet presAssocID="{C894AE35-6D1C-4614-BC32-E5E759634EB4}" presName="compNode" presStyleCnt="0"/>
      <dgm:spPr/>
    </dgm:pt>
    <dgm:pt modelId="{0917220B-438D-48EB-ADC5-E240A621AC1E}" type="pres">
      <dgm:prSet presAssocID="{C894AE35-6D1C-4614-BC32-E5E759634EB4}" presName="bgRect" presStyleLbl="bgShp" presStyleIdx="1" presStyleCnt="6"/>
      <dgm:spPr/>
    </dgm:pt>
    <dgm:pt modelId="{B66BCC5A-E7D6-43F6-9673-7892A5650DE6}" type="pres">
      <dgm:prSet presAssocID="{C894AE35-6D1C-4614-BC32-E5E759634EB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B09BF4F0-6F6C-4721-8984-3FE9017A571E}" type="pres">
      <dgm:prSet presAssocID="{C894AE35-6D1C-4614-BC32-E5E759634EB4}" presName="spaceRect" presStyleCnt="0"/>
      <dgm:spPr/>
    </dgm:pt>
    <dgm:pt modelId="{38FFE2C5-8487-4F53-9383-70185B1D9759}" type="pres">
      <dgm:prSet presAssocID="{C894AE35-6D1C-4614-BC32-E5E759634EB4}" presName="parTx" presStyleLbl="revTx" presStyleIdx="2" presStyleCnt="9">
        <dgm:presLayoutVars>
          <dgm:chMax val="0"/>
          <dgm:chPref val="0"/>
        </dgm:presLayoutVars>
      </dgm:prSet>
      <dgm:spPr/>
    </dgm:pt>
    <dgm:pt modelId="{FD000330-AF5F-4DDB-AF2C-C9FC72D09291}" type="pres">
      <dgm:prSet presAssocID="{C894AE35-6D1C-4614-BC32-E5E759634EB4}" presName="desTx" presStyleLbl="revTx" presStyleIdx="3" presStyleCnt="9">
        <dgm:presLayoutVars/>
      </dgm:prSet>
      <dgm:spPr/>
    </dgm:pt>
    <dgm:pt modelId="{43FB85C8-F6BD-4B52-85D0-0AF144035A1D}" type="pres">
      <dgm:prSet presAssocID="{49977D9C-92EB-4922-B49C-7108F304A05E}" presName="sibTrans" presStyleCnt="0"/>
      <dgm:spPr/>
    </dgm:pt>
    <dgm:pt modelId="{5D0C6F5D-27BB-4A7F-A18D-2EF0BE21C8C6}" type="pres">
      <dgm:prSet presAssocID="{3CABA00D-36C1-4024-9953-A2BD5637C33E}" presName="compNode" presStyleCnt="0"/>
      <dgm:spPr/>
    </dgm:pt>
    <dgm:pt modelId="{146EB836-6051-4E46-895C-377C5289E1C9}" type="pres">
      <dgm:prSet presAssocID="{3CABA00D-36C1-4024-9953-A2BD5637C33E}" presName="bgRect" presStyleLbl="bgShp" presStyleIdx="2" presStyleCnt="6"/>
      <dgm:spPr/>
    </dgm:pt>
    <dgm:pt modelId="{9B2122A4-E33D-4FB9-B0FF-4A4CC8E3E7A1}" type="pres">
      <dgm:prSet presAssocID="{3CABA00D-36C1-4024-9953-A2BD5637C33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ffice Worker"/>
        </a:ext>
      </dgm:extLst>
    </dgm:pt>
    <dgm:pt modelId="{F7F3EF77-C682-4213-8B19-A4B0C601FCC3}" type="pres">
      <dgm:prSet presAssocID="{3CABA00D-36C1-4024-9953-A2BD5637C33E}" presName="spaceRect" presStyleCnt="0"/>
      <dgm:spPr/>
    </dgm:pt>
    <dgm:pt modelId="{5A38C510-FC61-46A0-B528-6EB83E60C07F}" type="pres">
      <dgm:prSet presAssocID="{3CABA00D-36C1-4024-9953-A2BD5637C33E}" presName="parTx" presStyleLbl="revTx" presStyleIdx="4" presStyleCnt="9">
        <dgm:presLayoutVars>
          <dgm:chMax val="0"/>
          <dgm:chPref val="0"/>
        </dgm:presLayoutVars>
      </dgm:prSet>
      <dgm:spPr/>
    </dgm:pt>
    <dgm:pt modelId="{A30DF01C-5095-4511-8A47-CE104FC06D28}" type="pres">
      <dgm:prSet presAssocID="{3CABA00D-36C1-4024-9953-A2BD5637C33E}" presName="desTx" presStyleLbl="revTx" presStyleIdx="5" presStyleCnt="9">
        <dgm:presLayoutVars/>
      </dgm:prSet>
      <dgm:spPr/>
    </dgm:pt>
    <dgm:pt modelId="{FC49B646-2BB7-4DF1-A603-3983CC2F3B1E}" type="pres">
      <dgm:prSet presAssocID="{75EF0CF5-808F-4C38-A2A9-DBF57CE3C91F}" presName="sibTrans" presStyleCnt="0"/>
      <dgm:spPr/>
    </dgm:pt>
    <dgm:pt modelId="{BF729BC2-6654-4108-ADD6-C460FCDE5BCC}" type="pres">
      <dgm:prSet presAssocID="{F3ECFA3A-FB91-40BF-9D9D-D28A9B5DC808}" presName="compNode" presStyleCnt="0"/>
      <dgm:spPr/>
    </dgm:pt>
    <dgm:pt modelId="{B0642F85-A6B9-4AF4-B9CB-20095A1B37DF}" type="pres">
      <dgm:prSet presAssocID="{F3ECFA3A-FB91-40BF-9D9D-D28A9B5DC808}" presName="bgRect" presStyleLbl="bgShp" presStyleIdx="3" presStyleCnt="6"/>
      <dgm:spPr/>
    </dgm:pt>
    <dgm:pt modelId="{B8D88F60-5EEE-452A-B972-D56E9AC6061D}" type="pres">
      <dgm:prSet presAssocID="{F3ECFA3A-FB91-40BF-9D9D-D28A9B5DC80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eciduous tree"/>
        </a:ext>
      </dgm:extLst>
    </dgm:pt>
    <dgm:pt modelId="{62B100B6-2C4F-4306-B126-1F61402ADC32}" type="pres">
      <dgm:prSet presAssocID="{F3ECFA3A-FB91-40BF-9D9D-D28A9B5DC808}" presName="spaceRect" presStyleCnt="0"/>
      <dgm:spPr/>
    </dgm:pt>
    <dgm:pt modelId="{1B689A4F-E3A5-437E-940E-32FED50869C0}" type="pres">
      <dgm:prSet presAssocID="{F3ECFA3A-FB91-40BF-9D9D-D28A9B5DC808}" presName="parTx" presStyleLbl="revTx" presStyleIdx="6" presStyleCnt="9">
        <dgm:presLayoutVars>
          <dgm:chMax val="0"/>
          <dgm:chPref val="0"/>
        </dgm:presLayoutVars>
      </dgm:prSet>
      <dgm:spPr/>
    </dgm:pt>
    <dgm:pt modelId="{7744CE2F-6387-4403-AEBF-B5A77CA788B6}" type="pres">
      <dgm:prSet presAssocID="{880D0AB4-C585-4704-808C-D8DDAF0911A4}" presName="sibTrans" presStyleCnt="0"/>
      <dgm:spPr/>
    </dgm:pt>
    <dgm:pt modelId="{3D59488C-4F1D-42CF-B0E7-A05DED19FA6A}" type="pres">
      <dgm:prSet presAssocID="{521795CE-504F-4762-BF43-224A8B385F34}" presName="compNode" presStyleCnt="0"/>
      <dgm:spPr/>
    </dgm:pt>
    <dgm:pt modelId="{57C338E8-1EAC-4656-AD4A-F5ED16CC5615}" type="pres">
      <dgm:prSet presAssocID="{521795CE-504F-4762-BF43-224A8B385F34}" presName="bgRect" presStyleLbl="bgShp" presStyleIdx="4" presStyleCnt="6"/>
      <dgm:spPr/>
    </dgm:pt>
    <dgm:pt modelId="{EBB3D705-5980-4D46-BE9F-EE815826A91B}" type="pres">
      <dgm:prSet presAssocID="{521795CE-504F-4762-BF43-224A8B385F3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AEDA7A30-1841-41CB-B24F-508C23BAD245}" type="pres">
      <dgm:prSet presAssocID="{521795CE-504F-4762-BF43-224A8B385F34}" presName="spaceRect" presStyleCnt="0"/>
      <dgm:spPr/>
    </dgm:pt>
    <dgm:pt modelId="{9C960E4F-BB88-478E-8306-2565765D49DE}" type="pres">
      <dgm:prSet presAssocID="{521795CE-504F-4762-BF43-224A8B385F34}" presName="parTx" presStyleLbl="revTx" presStyleIdx="7" presStyleCnt="9">
        <dgm:presLayoutVars>
          <dgm:chMax val="0"/>
          <dgm:chPref val="0"/>
        </dgm:presLayoutVars>
      </dgm:prSet>
      <dgm:spPr/>
    </dgm:pt>
    <dgm:pt modelId="{7F21095D-2079-49B1-BEA8-492AF67D003D}" type="pres">
      <dgm:prSet presAssocID="{29D9CDB2-5F59-4190-A3BE-266A7C35C060}" presName="sibTrans" presStyleCnt="0"/>
      <dgm:spPr/>
    </dgm:pt>
    <dgm:pt modelId="{0799C5B9-94D7-49FF-8235-53186B4FA910}" type="pres">
      <dgm:prSet presAssocID="{27373D7D-2C25-4B91-AA25-E118B662706C}" presName="compNode" presStyleCnt="0"/>
      <dgm:spPr/>
    </dgm:pt>
    <dgm:pt modelId="{39DDBD63-F6F9-41C8-BBDF-E01464832C26}" type="pres">
      <dgm:prSet presAssocID="{27373D7D-2C25-4B91-AA25-E118B662706C}" presName="bgRect" presStyleLbl="bgShp" presStyleIdx="5" presStyleCnt="6"/>
      <dgm:spPr/>
    </dgm:pt>
    <dgm:pt modelId="{5FD4765E-335A-4B3E-A4D7-882DE91B8F52}" type="pres">
      <dgm:prSet presAssocID="{27373D7D-2C25-4B91-AA25-E118B662706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avel"/>
        </a:ext>
      </dgm:extLst>
    </dgm:pt>
    <dgm:pt modelId="{12BEC059-FEDF-452A-8AAB-CD380B136BF6}" type="pres">
      <dgm:prSet presAssocID="{27373D7D-2C25-4B91-AA25-E118B662706C}" presName="spaceRect" presStyleCnt="0"/>
      <dgm:spPr/>
    </dgm:pt>
    <dgm:pt modelId="{69EB64A2-FE24-4B25-8B57-4FC82C1D09DD}" type="pres">
      <dgm:prSet presAssocID="{27373D7D-2C25-4B91-AA25-E118B662706C}" presName="parTx" presStyleLbl="revTx" presStyleIdx="8" presStyleCnt="9">
        <dgm:presLayoutVars>
          <dgm:chMax val="0"/>
          <dgm:chPref val="0"/>
        </dgm:presLayoutVars>
      </dgm:prSet>
      <dgm:spPr/>
    </dgm:pt>
  </dgm:ptLst>
  <dgm:cxnLst>
    <dgm:cxn modelId="{E83EC503-5AC3-4D02-AA49-7AEC0E7DEE29}" type="presOf" srcId="{B3FEC816-EA03-4770-905F-6D0549285477}" destId="{4DB0930D-E7BE-4C1C-BE33-F3B5FCF532D8}" srcOrd="0" destOrd="0" presId="urn:microsoft.com/office/officeart/2018/2/layout/IconVerticalSolidList"/>
    <dgm:cxn modelId="{D7F5CE0C-8B1F-4011-9E1E-7E644EB6F22A}" type="presOf" srcId="{F3ECFA3A-FB91-40BF-9D9D-D28A9B5DC808}" destId="{1B689A4F-E3A5-437E-940E-32FED50869C0}" srcOrd="0" destOrd="0" presId="urn:microsoft.com/office/officeart/2018/2/layout/IconVerticalSolidList"/>
    <dgm:cxn modelId="{C7905D17-A85E-48D0-BA82-F0CA1EAE3277}" srcId="{3CABA00D-36C1-4024-9953-A2BD5637C33E}" destId="{D3783B30-3814-4CDD-A513-BF730C76076A}" srcOrd="2" destOrd="0" parTransId="{7B25BDF2-9743-4342-BFD3-872B47A7C604}" sibTransId="{282E6C2D-2C5D-47E2-8603-46E32EBA524D}"/>
    <dgm:cxn modelId="{C9F44F1C-2BF7-4973-B18E-F7AE65FB974F}" srcId="{AA395F65-B0D9-4A1B-870F-9070F10F4BFF}" destId="{FD575316-C49B-498D-A0BA-FEB214261C35}" srcOrd="0" destOrd="0" parTransId="{69AE3DE3-6438-4E8D-A78A-0284BD38C9A6}" sibTransId="{008ADBA4-2E85-4FE0-BF1C-FC882A25D9A7}"/>
    <dgm:cxn modelId="{E02DF92A-D80F-4924-A9C8-DF29F07008AD}" srcId="{3CABA00D-36C1-4024-9953-A2BD5637C33E}" destId="{779BC642-A98E-4480-80C7-4E4298ACA30D}" srcOrd="0" destOrd="0" parTransId="{0439FB1E-9726-4151-A2B6-69F84CEE5B78}" sibTransId="{38E7F60A-4DC1-4228-B911-FFFC68A5E0E7}"/>
    <dgm:cxn modelId="{8079252D-7AFD-49E2-9D0B-33C962BDFB8E}" srcId="{C894AE35-6D1C-4614-BC32-E5E759634EB4}" destId="{8E5CDBA7-70A9-40BD-88F1-D9ED0D87EA4A}" srcOrd="2" destOrd="0" parTransId="{7CE84C94-60DD-4B6C-A449-2A2B5EC5B90E}" sibTransId="{1AA0D58A-21E6-4F27-A571-FEF60382177E}"/>
    <dgm:cxn modelId="{6638ED30-E40E-4E12-B741-3F4246476E49}" type="presOf" srcId="{D3783B30-3814-4CDD-A513-BF730C76076A}" destId="{A30DF01C-5095-4511-8A47-CE104FC06D28}" srcOrd="0" destOrd="2" presId="urn:microsoft.com/office/officeart/2018/2/layout/IconVerticalSolidList"/>
    <dgm:cxn modelId="{E1D85135-1EAC-402D-8844-F165A81148CA}" srcId="{AA395F65-B0D9-4A1B-870F-9070F10F4BFF}" destId="{521795CE-504F-4762-BF43-224A8B385F34}" srcOrd="4" destOrd="0" parTransId="{BC6E1122-4AF0-4228-8B40-624ED6313EDB}" sibTransId="{29D9CDB2-5F59-4190-A3BE-266A7C35C060}"/>
    <dgm:cxn modelId="{9F5BB436-8C6D-4655-B21D-54CD7EF03DAA}" type="presOf" srcId="{521795CE-504F-4762-BF43-224A8B385F34}" destId="{9C960E4F-BB88-478E-8306-2565765D49DE}" srcOrd="0" destOrd="0" presId="urn:microsoft.com/office/officeart/2018/2/layout/IconVerticalSolidList"/>
    <dgm:cxn modelId="{0414265B-AFCF-4DEE-A061-4AFF63A0FB8B}" srcId="{AA395F65-B0D9-4A1B-870F-9070F10F4BFF}" destId="{3CABA00D-36C1-4024-9953-A2BD5637C33E}" srcOrd="2" destOrd="0" parTransId="{C2138C88-DBB5-45C1-9AC1-B61269AFE032}" sibTransId="{75EF0CF5-808F-4C38-A2A9-DBF57CE3C91F}"/>
    <dgm:cxn modelId="{149E8247-5BA7-452B-BE48-8A89374CB19F}" type="presOf" srcId="{C894AE35-6D1C-4614-BC32-E5E759634EB4}" destId="{38FFE2C5-8487-4F53-9383-70185B1D9759}" srcOrd="0" destOrd="0" presId="urn:microsoft.com/office/officeart/2018/2/layout/IconVerticalSolidList"/>
    <dgm:cxn modelId="{6D6F0371-63A3-48E8-9297-E886EB10E722}" srcId="{3CABA00D-36C1-4024-9953-A2BD5637C33E}" destId="{5BCC50D5-93C3-47E6-9E94-8FD013694AF8}" srcOrd="1" destOrd="0" parTransId="{90CAA86D-86B1-4147-9CD7-70FBB04A0A15}" sibTransId="{0692562F-0294-49A2-96EC-92A854F22F6D}"/>
    <dgm:cxn modelId="{BFFA8D76-568B-47F2-A5A5-3068E14236EF}" type="presOf" srcId="{DFB3396D-D59B-4912-AD36-E82DAD23D5D3}" destId="{4DB0930D-E7BE-4C1C-BE33-F3B5FCF532D8}" srcOrd="0" destOrd="1" presId="urn:microsoft.com/office/officeart/2018/2/layout/IconVerticalSolidList"/>
    <dgm:cxn modelId="{D4452358-FB5F-45C5-BBFA-41E41D4931E9}" type="presOf" srcId="{AA395F65-B0D9-4A1B-870F-9070F10F4BFF}" destId="{BE4D061C-8CA1-4D66-B457-F90B9C00408A}" srcOrd="0" destOrd="0" presId="urn:microsoft.com/office/officeart/2018/2/layout/IconVerticalSolidList"/>
    <dgm:cxn modelId="{F3075A79-F6FB-4294-BB78-8AAD4C27FAEE}" srcId="{FD575316-C49B-498D-A0BA-FEB214261C35}" destId="{B3FEC816-EA03-4770-905F-6D0549285477}" srcOrd="0" destOrd="0" parTransId="{04E76BFC-52AC-4169-ABE7-9CBBDFCB1426}" sibTransId="{1E0A0672-EC2D-427B-80CE-418524B48C78}"/>
    <dgm:cxn modelId="{1BEE5A85-4B54-4318-B90F-790BDA424E61}" type="presOf" srcId="{B888C3BB-1F91-47BE-87F2-963C0C4D7B0A}" destId="{FD000330-AF5F-4DDB-AF2C-C9FC72D09291}" srcOrd="0" destOrd="1" presId="urn:microsoft.com/office/officeart/2018/2/layout/IconVerticalSolidList"/>
    <dgm:cxn modelId="{FB32BF89-BB27-4FB6-9056-2355CD9E2E39}" srcId="{AA395F65-B0D9-4A1B-870F-9070F10F4BFF}" destId="{27373D7D-2C25-4B91-AA25-E118B662706C}" srcOrd="5" destOrd="0" parTransId="{305575B8-650F-43D3-80DB-DE3A34EC9477}" sibTransId="{E24B1CC3-A1A5-4CF1-BF81-3716082FCD2A}"/>
    <dgm:cxn modelId="{3E3EE68C-DF9D-4DF5-8DE2-7DAB125D133F}" srcId="{AA395F65-B0D9-4A1B-870F-9070F10F4BFF}" destId="{F3ECFA3A-FB91-40BF-9D9D-D28A9B5DC808}" srcOrd="3" destOrd="0" parTransId="{16A1527E-D565-4043-ABDC-11AD24F4038D}" sibTransId="{880D0AB4-C585-4704-808C-D8DDAF0911A4}"/>
    <dgm:cxn modelId="{5FB65C98-931C-4CFB-BA59-0AB9E383EA28}" type="presOf" srcId="{3CABA00D-36C1-4024-9953-A2BD5637C33E}" destId="{5A38C510-FC61-46A0-B528-6EB83E60C07F}" srcOrd="0" destOrd="0" presId="urn:microsoft.com/office/officeart/2018/2/layout/IconVerticalSolidList"/>
    <dgm:cxn modelId="{39D4079A-49B9-4992-ACBC-E232388023D8}" srcId="{FD575316-C49B-498D-A0BA-FEB214261C35}" destId="{4A47AC1D-6C6E-456A-9E14-950664556A88}" srcOrd="2" destOrd="0" parTransId="{3BDF28F1-B446-4B40-A1E2-E4246C0A2E9A}" sibTransId="{EBD1905B-0C0F-4024-8909-9EC7A9842D6C}"/>
    <dgm:cxn modelId="{60F6319B-4D73-4990-9FBC-3106E3D4A038}" type="presOf" srcId="{8E5CDBA7-70A9-40BD-88F1-D9ED0D87EA4A}" destId="{FD000330-AF5F-4DDB-AF2C-C9FC72D09291}" srcOrd="0" destOrd="2" presId="urn:microsoft.com/office/officeart/2018/2/layout/IconVerticalSolidList"/>
    <dgm:cxn modelId="{8DFBA1A2-362A-45DE-976B-0374B54A20BF}" type="presOf" srcId="{2D803762-4732-4963-8A8D-86D699FB9814}" destId="{FD000330-AF5F-4DDB-AF2C-C9FC72D09291}" srcOrd="0" destOrd="0" presId="urn:microsoft.com/office/officeart/2018/2/layout/IconVerticalSolidList"/>
    <dgm:cxn modelId="{74C775B0-5DE6-4941-B4F9-304D1A26731F}" type="presOf" srcId="{27373D7D-2C25-4B91-AA25-E118B662706C}" destId="{69EB64A2-FE24-4B25-8B57-4FC82C1D09DD}" srcOrd="0" destOrd="0" presId="urn:microsoft.com/office/officeart/2018/2/layout/IconVerticalSolidList"/>
    <dgm:cxn modelId="{05177BB0-625C-4698-85D4-A5767EE32DA6}" type="presOf" srcId="{FD575316-C49B-498D-A0BA-FEB214261C35}" destId="{EC4292AA-A3F9-4C7D-9D95-D23832BFA838}" srcOrd="0" destOrd="0" presId="urn:microsoft.com/office/officeart/2018/2/layout/IconVerticalSolidList"/>
    <dgm:cxn modelId="{B7A3D7B7-DD79-4829-9F88-05D8B35A1C52}" type="presOf" srcId="{5BCC50D5-93C3-47E6-9E94-8FD013694AF8}" destId="{A30DF01C-5095-4511-8A47-CE104FC06D28}" srcOrd="0" destOrd="1" presId="urn:microsoft.com/office/officeart/2018/2/layout/IconVerticalSolidList"/>
    <dgm:cxn modelId="{1045BBC4-CAD8-4202-91F3-89D17C0E8E27}" srcId="{FD575316-C49B-498D-A0BA-FEB214261C35}" destId="{DFB3396D-D59B-4912-AD36-E82DAD23D5D3}" srcOrd="1" destOrd="0" parTransId="{3237015E-A947-41C2-9D86-2B1F8AD49001}" sibTransId="{2D3FDCD8-838E-488D-8C60-9CE7F76AE365}"/>
    <dgm:cxn modelId="{A2A288C9-274F-49C5-8B9B-4783FCAC3603}" type="presOf" srcId="{4A47AC1D-6C6E-456A-9E14-950664556A88}" destId="{4DB0930D-E7BE-4C1C-BE33-F3B5FCF532D8}" srcOrd="0" destOrd="2" presId="urn:microsoft.com/office/officeart/2018/2/layout/IconVerticalSolidList"/>
    <dgm:cxn modelId="{E4A81CCA-05D1-460D-AE8E-AD326FC1A898}" srcId="{AA395F65-B0D9-4A1B-870F-9070F10F4BFF}" destId="{C894AE35-6D1C-4614-BC32-E5E759634EB4}" srcOrd="1" destOrd="0" parTransId="{A2F57F31-3DB0-4F86-B112-012CA6D21D4B}" sibTransId="{49977D9C-92EB-4922-B49C-7108F304A05E}"/>
    <dgm:cxn modelId="{E4BA22DA-8143-4785-9912-F6F10DE225D4}" srcId="{C894AE35-6D1C-4614-BC32-E5E759634EB4}" destId="{2D803762-4732-4963-8A8D-86D699FB9814}" srcOrd="0" destOrd="0" parTransId="{DB3CF8B6-BF8E-41B2-A427-819D5C760B34}" sibTransId="{833C5764-E7E0-439F-9016-3FCA01977138}"/>
    <dgm:cxn modelId="{566BCEEF-E038-46EA-8BF3-FE4CBCB87E6E}" srcId="{C894AE35-6D1C-4614-BC32-E5E759634EB4}" destId="{B888C3BB-1F91-47BE-87F2-963C0C4D7B0A}" srcOrd="1" destOrd="0" parTransId="{32939C1C-DD38-426D-A07A-911329F9D38D}" sibTransId="{F68BC12E-DA10-4B30-B9E4-23A61368CB8D}"/>
    <dgm:cxn modelId="{9B1E18F9-5244-4C40-8423-FAB96A86FCA2}" type="presOf" srcId="{779BC642-A98E-4480-80C7-4E4298ACA30D}" destId="{A30DF01C-5095-4511-8A47-CE104FC06D28}" srcOrd="0" destOrd="0" presId="urn:microsoft.com/office/officeart/2018/2/layout/IconVerticalSolidList"/>
    <dgm:cxn modelId="{15A701B8-3A8A-4E29-896C-48F185AD520E}" type="presParOf" srcId="{BE4D061C-8CA1-4D66-B457-F90B9C00408A}" destId="{F8200096-A209-40BA-A9EF-3833A8D4380D}" srcOrd="0" destOrd="0" presId="urn:microsoft.com/office/officeart/2018/2/layout/IconVerticalSolidList"/>
    <dgm:cxn modelId="{19AE4DCE-3F7A-462D-A4B6-F38AED6377AA}" type="presParOf" srcId="{F8200096-A209-40BA-A9EF-3833A8D4380D}" destId="{E425CB68-2F81-4926-9807-44FA028BD7FF}" srcOrd="0" destOrd="0" presId="urn:microsoft.com/office/officeart/2018/2/layout/IconVerticalSolidList"/>
    <dgm:cxn modelId="{A77EA507-F014-4C1B-8463-A60018C689BD}" type="presParOf" srcId="{F8200096-A209-40BA-A9EF-3833A8D4380D}" destId="{6B460301-5103-4875-B51D-8268FFDC2553}" srcOrd="1" destOrd="0" presId="urn:microsoft.com/office/officeart/2018/2/layout/IconVerticalSolidList"/>
    <dgm:cxn modelId="{74267658-59D7-411D-B943-32E35B8F92C2}" type="presParOf" srcId="{F8200096-A209-40BA-A9EF-3833A8D4380D}" destId="{6102EFAC-571E-4074-B404-AABA7D5AF81C}" srcOrd="2" destOrd="0" presId="urn:microsoft.com/office/officeart/2018/2/layout/IconVerticalSolidList"/>
    <dgm:cxn modelId="{CD73167A-2AF6-4F48-855E-026419D61332}" type="presParOf" srcId="{F8200096-A209-40BA-A9EF-3833A8D4380D}" destId="{EC4292AA-A3F9-4C7D-9D95-D23832BFA838}" srcOrd="3" destOrd="0" presId="urn:microsoft.com/office/officeart/2018/2/layout/IconVerticalSolidList"/>
    <dgm:cxn modelId="{16AE1C74-8555-4F17-9F2E-0D4F90FB4F83}" type="presParOf" srcId="{F8200096-A209-40BA-A9EF-3833A8D4380D}" destId="{4DB0930D-E7BE-4C1C-BE33-F3B5FCF532D8}" srcOrd="4" destOrd="0" presId="urn:microsoft.com/office/officeart/2018/2/layout/IconVerticalSolidList"/>
    <dgm:cxn modelId="{8538BC47-C31C-411F-8F8A-F6DE6C72FC68}" type="presParOf" srcId="{BE4D061C-8CA1-4D66-B457-F90B9C00408A}" destId="{743D0FA3-2C11-4C8F-BEC8-FD1C9DC401D5}" srcOrd="1" destOrd="0" presId="urn:microsoft.com/office/officeart/2018/2/layout/IconVerticalSolidList"/>
    <dgm:cxn modelId="{7026C6D3-31CE-4AFA-B678-1022ADD98A95}" type="presParOf" srcId="{BE4D061C-8CA1-4D66-B457-F90B9C00408A}" destId="{669FF5B6-1F04-4C15-929F-C64E0CF54C25}" srcOrd="2" destOrd="0" presId="urn:microsoft.com/office/officeart/2018/2/layout/IconVerticalSolidList"/>
    <dgm:cxn modelId="{B3A12408-EC81-4481-A2D0-609E488B4306}" type="presParOf" srcId="{669FF5B6-1F04-4C15-929F-C64E0CF54C25}" destId="{0917220B-438D-48EB-ADC5-E240A621AC1E}" srcOrd="0" destOrd="0" presId="urn:microsoft.com/office/officeart/2018/2/layout/IconVerticalSolidList"/>
    <dgm:cxn modelId="{DFFC8D2C-A7C4-4728-872B-2AF0691E9B69}" type="presParOf" srcId="{669FF5B6-1F04-4C15-929F-C64E0CF54C25}" destId="{B66BCC5A-E7D6-43F6-9673-7892A5650DE6}" srcOrd="1" destOrd="0" presId="urn:microsoft.com/office/officeart/2018/2/layout/IconVerticalSolidList"/>
    <dgm:cxn modelId="{BAC74796-0D46-460B-89CC-534CB8D64FD8}" type="presParOf" srcId="{669FF5B6-1F04-4C15-929F-C64E0CF54C25}" destId="{B09BF4F0-6F6C-4721-8984-3FE9017A571E}" srcOrd="2" destOrd="0" presId="urn:microsoft.com/office/officeart/2018/2/layout/IconVerticalSolidList"/>
    <dgm:cxn modelId="{486D72DF-5BF3-4B60-9C70-3EF1D11F5280}" type="presParOf" srcId="{669FF5B6-1F04-4C15-929F-C64E0CF54C25}" destId="{38FFE2C5-8487-4F53-9383-70185B1D9759}" srcOrd="3" destOrd="0" presId="urn:microsoft.com/office/officeart/2018/2/layout/IconVerticalSolidList"/>
    <dgm:cxn modelId="{7D8BEE42-3CAD-4702-A324-01F928EE3139}" type="presParOf" srcId="{669FF5B6-1F04-4C15-929F-C64E0CF54C25}" destId="{FD000330-AF5F-4DDB-AF2C-C9FC72D09291}" srcOrd="4" destOrd="0" presId="urn:microsoft.com/office/officeart/2018/2/layout/IconVerticalSolidList"/>
    <dgm:cxn modelId="{0E382536-E3E3-40DA-91FB-FB26BA8F9940}" type="presParOf" srcId="{BE4D061C-8CA1-4D66-B457-F90B9C00408A}" destId="{43FB85C8-F6BD-4B52-85D0-0AF144035A1D}" srcOrd="3" destOrd="0" presId="urn:microsoft.com/office/officeart/2018/2/layout/IconVerticalSolidList"/>
    <dgm:cxn modelId="{4B87D7C3-4165-47D1-87A7-488F91D58A4E}" type="presParOf" srcId="{BE4D061C-8CA1-4D66-B457-F90B9C00408A}" destId="{5D0C6F5D-27BB-4A7F-A18D-2EF0BE21C8C6}" srcOrd="4" destOrd="0" presId="urn:microsoft.com/office/officeart/2018/2/layout/IconVerticalSolidList"/>
    <dgm:cxn modelId="{80956FF1-5421-4E64-9141-0714380F2008}" type="presParOf" srcId="{5D0C6F5D-27BB-4A7F-A18D-2EF0BE21C8C6}" destId="{146EB836-6051-4E46-895C-377C5289E1C9}" srcOrd="0" destOrd="0" presId="urn:microsoft.com/office/officeart/2018/2/layout/IconVerticalSolidList"/>
    <dgm:cxn modelId="{7A872F1E-092F-42E2-B1FB-BB5E3E97370B}" type="presParOf" srcId="{5D0C6F5D-27BB-4A7F-A18D-2EF0BE21C8C6}" destId="{9B2122A4-E33D-4FB9-B0FF-4A4CC8E3E7A1}" srcOrd="1" destOrd="0" presId="urn:microsoft.com/office/officeart/2018/2/layout/IconVerticalSolidList"/>
    <dgm:cxn modelId="{F6A47593-DD7C-496F-8F58-DDE01770BFB1}" type="presParOf" srcId="{5D0C6F5D-27BB-4A7F-A18D-2EF0BE21C8C6}" destId="{F7F3EF77-C682-4213-8B19-A4B0C601FCC3}" srcOrd="2" destOrd="0" presId="urn:microsoft.com/office/officeart/2018/2/layout/IconVerticalSolidList"/>
    <dgm:cxn modelId="{E3EED9E4-513E-4C6E-BB84-4A5EDCC1A664}" type="presParOf" srcId="{5D0C6F5D-27BB-4A7F-A18D-2EF0BE21C8C6}" destId="{5A38C510-FC61-46A0-B528-6EB83E60C07F}" srcOrd="3" destOrd="0" presId="urn:microsoft.com/office/officeart/2018/2/layout/IconVerticalSolidList"/>
    <dgm:cxn modelId="{C627B767-FF0B-4C93-A29F-67C908E156E5}" type="presParOf" srcId="{5D0C6F5D-27BB-4A7F-A18D-2EF0BE21C8C6}" destId="{A30DF01C-5095-4511-8A47-CE104FC06D28}" srcOrd="4" destOrd="0" presId="urn:microsoft.com/office/officeart/2018/2/layout/IconVerticalSolidList"/>
    <dgm:cxn modelId="{4E5B4185-DFC6-46B4-B941-954E97FFF979}" type="presParOf" srcId="{BE4D061C-8CA1-4D66-B457-F90B9C00408A}" destId="{FC49B646-2BB7-4DF1-A603-3983CC2F3B1E}" srcOrd="5" destOrd="0" presId="urn:microsoft.com/office/officeart/2018/2/layout/IconVerticalSolidList"/>
    <dgm:cxn modelId="{519132B1-FA9A-4A23-BD94-82181187917F}" type="presParOf" srcId="{BE4D061C-8CA1-4D66-B457-F90B9C00408A}" destId="{BF729BC2-6654-4108-ADD6-C460FCDE5BCC}" srcOrd="6" destOrd="0" presId="urn:microsoft.com/office/officeart/2018/2/layout/IconVerticalSolidList"/>
    <dgm:cxn modelId="{79540809-E3CA-4602-B00C-67FE946571CB}" type="presParOf" srcId="{BF729BC2-6654-4108-ADD6-C460FCDE5BCC}" destId="{B0642F85-A6B9-4AF4-B9CB-20095A1B37DF}" srcOrd="0" destOrd="0" presId="urn:microsoft.com/office/officeart/2018/2/layout/IconVerticalSolidList"/>
    <dgm:cxn modelId="{DE867F62-E70F-4B85-9734-CE90ADCC17B1}" type="presParOf" srcId="{BF729BC2-6654-4108-ADD6-C460FCDE5BCC}" destId="{B8D88F60-5EEE-452A-B972-D56E9AC6061D}" srcOrd="1" destOrd="0" presId="urn:microsoft.com/office/officeart/2018/2/layout/IconVerticalSolidList"/>
    <dgm:cxn modelId="{0D8FEE4C-B14D-47CD-B54A-D66510604659}" type="presParOf" srcId="{BF729BC2-6654-4108-ADD6-C460FCDE5BCC}" destId="{62B100B6-2C4F-4306-B126-1F61402ADC32}" srcOrd="2" destOrd="0" presId="urn:microsoft.com/office/officeart/2018/2/layout/IconVerticalSolidList"/>
    <dgm:cxn modelId="{9F1A2C40-D4FE-4E9C-9D76-FE98F0DD548A}" type="presParOf" srcId="{BF729BC2-6654-4108-ADD6-C460FCDE5BCC}" destId="{1B689A4F-E3A5-437E-940E-32FED50869C0}" srcOrd="3" destOrd="0" presId="urn:microsoft.com/office/officeart/2018/2/layout/IconVerticalSolidList"/>
    <dgm:cxn modelId="{FD2C759E-9EBC-4C46-999C-1C8968DF3338}" type="presParOf" srcId="{BE4D061C-8CA1-4D66-B457-F90B9C00408A}" destId="{7744CE2F-6387-4403-AEBF-B5A77CA788B6}" srcOrd="7" destOrd="0" presId="urn:microsoft.com/office/officeart/2018/2/layout/IconVerticalSolidList"/>
    <dgm:cxn modelId="{B509675F-2BDE-46ED-B66C-3CE2290955D3}" type="presParOf" srcId="{BE4D061C-8CA1-4D66-B457-F90B9C00408A}" destId="{3D59488C-4F1D-42CF-B0E7-A05DED19FA6A}" srcOrd="8" destOrd="0" presId="urn:microsoft.com/office/officeart/2018/2/layout/IconVerticalSolidList"/>
    <dgm:cxn modelId="{B0F2A859-0A65-49CC-9942-43723DB1A992}" type="presParOf" srcId="{3D59488C-4F1D-42CF-B0E7-A05DED19FA6A}" destId="{57C338E8-1EAC-4656-AD4A-F5ED16CC5615}" srcOrd="0" destOrd="0" presId="urn:microsoft.com/office/officeart/2018/2/layout/IconVerticalSolidList"/>
    <dgm:cxn modelId="{F80D8BEB-E7C8-4CC4-8DAF-B5B0846D0184}" type="presParOf" srcId="{3D59488C-4F1D-42CF-B0E7-A05DED19FA6A}" destId="{EBB3D705-5980-4D46-BE9F-EE815826A91B}" srcOrd="1" destOrd="0" presId="urn:microsoft.com/office/officeart/2018/2/layout/IconVerticalSolidList"/>
    <dgm:cxn modelId="{E3EB9B08-DCC3-427A-A70E-19E9A7D1AFC1}" type="presParOf" srcId="{3D59488C-4F1D-42CF-B0E7-A05DED19FA6A}" destId="{AEDA7A30-1841-41CB-B24F-508C23BAD245}" srcOrd="2" destOrd="0" presId="urn:microsoft.com/office/officeart/2018/2/layout/IconVerticalSolidList"/>
    <dgm:cxn modelId="{7EDB7B51-5DF2-4B3D-842F-8B2A95189AD1}" type="presParOf" srcId="{3D59488C-4F1D-42CF-B0E7-A05DED19FA6A}" destId="{9C960E4F-BB88-478E-8306-2565765D49DE}" srcOrd="3" destOrd="0" presId="urn:microsoft.com/office/officeart/2018/2/layout/IconVerticalSolidList"/>
    <dgm:cxn modelId="{A1AB6261-E3B9-45EE-B3C6-BFE6812C7288}" type="presParOf" srcId="{BE4D061C-8CA1-4D66-B457-F90B9C00408A}" destId="{7F21095D-2079-49B1-BEA8-492AF67D003D}" srcOrd="9" destOrd="0" presId="urn:microsoft.com/office/officeart/2018/2/layout/IconVerticalSolidList"/>
    <dgm:cxn modelId="{FB9FA8FF-5906-49C3-A66F-ADEC8875057D}" type="presParOf" srcId="{BE4D061C-8CA1-4D66-B457-F90B9C00408A}" destId="{0799C5B9-94D7-49FF-8235-53186B4FA910}" srcOrd="10" destOrd="0" presId="urn:microsoft.com/office/officeart/2018/2/layout/IconVerticalSolidList"/>
    <dgm:cxn modelId="{B39AB322-6D08-466B-B432-B7354C83C72C}" type="presParOf" srcId="{0799C5B9-94D7-49FF-8235-53186B4FA910}" destId="{39DDBD63-F6F9-41C8-BBDF-E01464832C26}" srcOrd="0" destOrd="0" presId="urn:microsoft.com/office/officeart/2018/2/layout/IconVerticalSolidList"/>
    <dgm:cxn modelId="{06DAA77F-CE07-4795-B27D-9F580AE62BB7}" type="presParOf" srcId="{0799C5B9-94D7-49FF-8235-53186B4FA910}" destId="{5FD4765E-335A-4B3E-A4D7-882DE91B8F52}" srcOrd="1" destOrd="0" presId="urn:microsoft.com/office/officeart/2018/2/layout/IconVerticalSolidList"/>
    <dgm:cxn modelId="{E13BA0DD-976B-4FC3-BF5A-A8225DB4BBF1}" type="presParOf" srcId="{0799C5B9-94D7-49FF-8235-53186B4FA910}" destId="{12BEC059-FEDF-452A-8AAB-CD380B136BF6}" srcOrd="2" destOrd="0" presId="urn:microsoft.com/office/officeart/2018/2/layout/IconVerticalSolidList"/>
    <dgm:cxn modelId="{D8DEA71D-6193-4F02-8F73-2CBD59E147C5}" type="presParOf" srcId="{0799C5B9-94D7-49FF-8235-53186B4FA910}" destId="{69EB64A2-FE24-4B25-8B57-4FC82C1D09D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0A58CF-349D-4219-B085-EBCDEBF44E03}" type="doc">
      <dgm:prSet loTypeId="urn:microsoft.com/office/officeart/2018/5/layout/IconCircleLabelList" loCatId="icon" qsTypeId="urn:microsoft.com/office/officeart/2005/8/quickstyle/simple2" qsCatId="simple" csTypeId="urn:microsoft.com/office/officeart/2018/5/colors/Iconchunking_neutralbg_colorful2" csCatId="colorful" phldr="1"/>
      <dgm:spPr/>
      <dgm:t>
        <a:bodyPr/>
        <a:lstStyle/>
        <a:p>
          <a:endParaRPr lang="en-US"/>
        </a:p>
      </dgm:t>
    </dgm:pt>
    <dgm:pt modelId="{FA58459D-8433-49FA-B902-69462DD89B13}">
      <dgm:prSet custT="1"/>
      <dgm:spPr/>
      <dgm:t>
        <a:bodyPr/>
        <a:lstStyle/>
        <a:p>
          <a:pPr>
            <a:lnSpc>
              <a:spcPct val="100000"/>
            </a:lnSpc>
            <a:defRPr cap="all"/>
          </a:pPr>
          <a:r>
            <a:rPr lang="en-US" sz="1400" dirty="0">
              <a:latin typeface="Söhne"/>
            </a:rPr>
            <a:t>Advantages:</a:t>
          </a:r>
        </a:p>
      </dgm:t>
    </dgm:pt>
    <dgm:pt modelId="{6EE99D1C-F83F-477C-8762-9789AE05E401}" type="parTrans" cxnId="{E2FD3B0D-5DFE-4134-8EC3-7D901E3E03AB}">
      <dgm:prSet/>
      <dgm:spPr/>
      <dgm:t>
        <a:bodyPr/>
        <a:lstStyle/>
        <a:p>
          <a:endParaRPr lang="en-US"/>
        </a:p>
      </dgm:t>
    </dgm:pt>
    <dgm:pt modelId="{25C3C102-FA96-4DBF-BD47-2FA9D4CD1FAA}" type="sibTrans" cxnId="{E2FD3B0D-5DFE-4134-8EC3-7D901E3E03AB}">
      <dgm:prSet/>
      <dgm:spPr/>
      <dgm:t>
        <a:bodyPr/>
        <a:lstStyle/>
        <a:p>
          <a:pPr>
            <a:lnSpc>
              <a:spcPct val="100000"/>
            </a:lnSpc>
          </a:pPr>
          <a:endParaRPr lang="en-US"/>
        </a:p>
      </dgm:t>
    </dgm:pt>
    <dgm:pt modelId="{F2B2B3EB-B8C6-406E-A077-1455607142BE}">
      <dgm:prSet custT="1"/>
      <dgm:spPr/>
      <dgm:t>
        <a:bodyPr/>
        <a:lstStyle/>
        <a:p>
          <a:pPr>
            <a:lnSpc>
              <a:spcPct val="100000"/>
            </a:lnSpc>
            <a:defRPr cap="all"/>
          </a:pPr>
          <a:r>
            <a:rPr lang="en-US" sz="1400" dirty="0">
              <a:latin typeface="Söhne"/>
            </a:rPr>
            <a:t>The company can leverage synergies between its different businesses, potentially leading to cost savings, shared resources, and enhanced competitiveness.</a:t>
          </a:r>
        </a:p>
      </dgm:t>
    </dgm:pt>
    <dgm:pt modelId="{ED875563-F39B-4480-B51C-44DF676DDBDC}" type="parTrans" cxnId="{AF1285E9-220D-4D77-BB69-7590A62388AD}">
      <dgm:prSet/>
      <dgm:spPr/>
      <dgm:t>
        <a:bodyPr/>
        <a:lstStyle/>
        <a:p>
          <a:endParaRPr lang="en-US"/>
        </a:p>
      </dgm:t>
    </dgm:pt>
    <dgm:pt modelId="{A3161912-1909-4F19-A849-75A6A7ECDDFC}" type="sibTrans" cxnId="{AF1285E9-220D-4D77-BB69-7590A62388AD}">
      <dgm:prSet/>
      <dgm:spPr/>
      <dgm:t>
        <a:bodyPr/>
        <a:lstStyle/>
        <a:p>
          <a:pPr>
            <a:lnSpc>
              <a:spcPct val="100000"/>
            </a:lnSpc>
          </a:pPr>
          <a:endParaRPr lang="en-US"/>
        </a:p>
      </dgm:t>
    </dgm:pt>
    <dgm:pt modelId="{5A3E893A-F03A-4378-8CA6-10C1D0FA433B}">
      <dgm:prSet custT="1"/>
      <dgm:spPr/>
      <dgm:t>
        <a:bodyPr/>
        <a:lstStyle/>
        <a:p>
          <a:pPr>
            <a:lnSpc>
              <a:spcPct val="100000"/>
            </a:lnSpc>
            <a:defRPr cap="all"/>
          </a:pPr>
          <a:r>
            <a:rPr lang="en-US" sz="1400" dirty="0">
              <a:latin typeface="Söhne"/>
            </a:rPr>
            <a:t>Risk is spread across related industries, reducing dependency on a single market.</a:t>
          </a:r>
        </a:p>
      </dgm:t>
    </dgm:pt>
    <dgm:pt modelId="{75284450-B29F-41F5-93FB-31FDAA1D0F37}" type="parTrans" cxnId="{520E99F6-B9C5-4159-8D23-5F2686E71169}">
      <dgm:prSet/>
      <dgm:spPr/>
      <dgm:t>
        <a:bodyPr/>
        <a:lstStyle/>
        <a:p>
          <a:endParaRPr lang="en-US"/>
        </a:p>
      </dgm:t>
    </dgm:pt>
    <dgm:pt modelId="{E03F5867-C092-481F-A156-2ED747A7940F}" type="sibTrans" cxnId="{520E99F6-B9C5-4159-8D23-5F2686E71169}">
      <dgm:prSet/>
      <dgm:spPr/>
      <dgm:t>
        <a:bodyPr/>
        <a:lstStyle/>
        <a:p>
          <a:pPr>
            <a:lnSpc>
              <a:spcPct val="100000"/>
            </a:lnSpc>
          </a:pPr>
          <a:endParaRPr lang="en-US"/>
        </a:p>
      </dgm:t>
    </dgm:pt>
    <dgm:pt modelId="{71E46D5C-C242-499C-830E-FA4F6C38566F}">
      <dgm:prSet custT="1"/>
      <dgm:spPr/>
      <dgm:t>
        <a:bodyPr/>
        <a:lstStyle/>
        <a:p>
          <a:pPr>
            <a:lnSpc>
              <a:spcPct val="100000"/>
            </a:lnSpc>
            <a:defRPr cap="all"/>
          </a:pPr>
          <a:r>
            <a:rPr lang="en-US" sz="1400" dirty="0">
              <a:latin typeface="Söhne"/>
            </a:rPr>
            <a:t>Disadvantages:</a:t>
          </a:r>
        </a:p>
      </dgm:t>
    </dgm:pt>
    <dgm:pt modelId="{17FE6392-54C6-4DE3-B348-35A5BB4CF8DE}" type="parTrans" cxnId="{56FF8AD0-FC9A-4507-9374-43283E4DEB8B}">
      <dgm:prSet/>
      <dgm:spPr/>
      <dgm:t>
        <a:bodyPr/>
        <a:lstStyle/>
        <a:p>
          <a:endParaRPr lang="en-US"/>
        </a:p>
      </dgm:t>
    </dgm:pt>
    <dgm:pt modelId="{ABBBE23F-47D2-4AC7-8DA5-A23B98E11818}" type="sibTrans" cxnId="{56FF8AD0-FC9A-4507-9374-43283E4DEB8B}">
      <dgm:prSet/>
      <dgm:spPr/>
      <dgm:t>
        <a:bodyPr/>
        <a:lstStyle/>
        <a:p>
          <a:pPr>
            <a:lnSpc>
              <a:spcPct val="100000"/>
            </a:lnSpc>
          </a:pPr>
          <a:endParaRPr lang="en-US"/>
        </a:p>
      </dgm:t>
    </dgm:pt>
    <dgm:pt modelId="{DE442038-E181-4D71-8A37-BF6C1F974BED}">
      <dgm:prSet custT="1"/>
      <dgm:spPr/>
      <dgm:t>
        <a:bodyPr/>
        <a:lstStyle/>
        <a:p>
          <a:pPr>
            <a:lnSpc>
              <a:spcPct val="100000"/>
            </a:lnSpc>
            <a:defRPr cap="all"/>
          </a:pPr>
          <a:r>
            <a:rPr lang="en-US" sz="1400" dirty="0">
              <a:latin typeface="Söhne"/>
            </a:rPr>
            <a:t>Managing diverse businesses requires a higher level of expertise and potentially more complex organizational structures.</a:t>
          </a:r>
        </a:p>
      </dgm:t>
    </dgm:pt>
    <dgm:pt modelId="{5B175A0F-6A8C-4BE6-AA01-CB3E34371C3F}" type="parTrans" cxnId="{2671DDC5-F480-42F5-B549-9521E1E3038A}">
      <dgm:prSet/>
      <dgm:spPr/>
      <dgm:t>
        <a:bodyPr/>
        <a:lstStyle/>
        <a:p>
          <a:endParaRPr lang="en-US"/>
        </a:p>
      </dgm:t>
    </dgm:pt>
    <dgm:pt modelId="{5F5003AB-AC49-4EB4-BD4B-95E1DBB14433}" type="sibTrans" cxnId="{2671DDC5-F480-42F5-B549-9521E1E3038A}">
      <dgm:prSet/>
      <dgm:spPr/>
      <dgm:t>
        <a:bodyPr/>
        <a:lstStyle/>
        <a:p>
          <a:pPr>
            <a:lnSpc>
              <a:spcPct val="100000"/>
            </a:lnSpc>
          </a:pPr>
          <a:endParaRPr lang="en-US"/>
        </a:p>
      </dgm:t>
    </dgm:pt>
    <dgm:pt modelId="{C32204E3-B9E3-46E5-A8E8-2538AB7EBC98}">
      <dgm:prSet custT="1"/>
      <dgm:spPr/>
      <dgm:t>
        <a:bodyPr/>
        <a:lstStyle/>
        <a:p>
          <a:pPr>
            <a:lnSpc>
              <a:spcPct val="100000"/>
            </a:lnSpc>
            <a:defRPr cap="all"/>
          </a:pPr>
          <a:r>
            <a:rPr lang="en-US" sz="1400" dirty="0">
              <a:latin typeface="Söhne"/>
            </a:rPr>
            <a:t>The company may still face risks if the related industries face common challenges or downturns.</a:t>
          </a:r>
        </a:p>
      </dgm:t>
    </dgm:pt>
    <dgm:pt modelId="{02CD9F0D-5656-43E1-A841-D79D00BD5D91}" type="parTrans" cxnId="{540FCB06-F046-4419-8067-EAFEBA7CE28D}">
      <dgm:prSet/>
      <dgm:spPr/>
      <dgm:t>
        <a:bodyPr/>
        <a:lstStyle/>
        <a:p>
          <a:endParaRPr lang="en-US"/>
        </a:p>
      </dgm:t>
    </dgm:pt>
    <dgm:pt modelId="{60B13BEC-3D5B-4FCA-BD7F-43AECB0EC8CE}" type="sibTrans" cxnId="{540FCB06-F046-4419-8067-EAFEBA7CE28D}">
      <dgm:prSet/>
      <dgm:spPr/>
      <dgm:t>
        <a:bodyPr/>
        <a:lstStyle/>
        <a:p>
          <a:endParaRPr lang="en-US"/>
        </a:p>
      </dgm:t>
    </dgm:pt>
    <dgm:pt modelId="{7F9B2550-56B2-408E-A9B7-923910F32EED}" type="pres">
      <dgm:prSet presAssocID="{8C0A58CF-349D-4219-B085-EBCDEBF44E03}" presName="root" presStyleCnt="0">
        <dgm:presLayoutVars>
          <dgm:dir/>
          <dgm:resizeHandles val="exact"/>
        </dgm:presLayoutVars>
      </dgm:prSet>
      <dgm:spPr/>
    </dgm:pt>
    <dgm:pt modelId="{ADC935FB-840C-4E02-908A-E2A25428A4FA}" type="pres">
      <dgm:prSet presAssocID="{FA58459D-8433-49FA-B902-69462DD89B13}" presName="compNode" presStyleCnt="0"/>
      <dgm:spPr/>
    </dgm:pt>
    <dgm:pt modelId="{848E6825-DA89-4198-A26B-E947C6BBBD04}" type="pres">
      <dgm:prSet presAssocID="{FA58459D-8433-49FA-B902-69462DD89B13}" presName="iconBgRect" presStyleLbl="bgShp" presStyleIdx="0" presStyleCnt="6"/>
      <dgm:spPr/>
    </dgm:pt>
    <dgm:pt modelId="{AE741B1C-72AA-484E-80B0-82B6CC93DCAA}" type="pres">
      <dgm:prSet presAssocID="{FA58459D-8433-49FA-B902-69462DD89B1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umbs Up Sign"/>
        </a:ext>
      </dgm:extLst>
    </dgm:pt>
    <dgm:pt modelId="{9FBE506F-0A57-4B69-9DE4-D1C21B6038E1}" type="pres">
      <dgm:prSet presAssocID="{FA58459D-8433-49FA-B902-69462DD89B13}" presName="spaceRect" presStyleCnt="0"/>
      <dgm:spPr/>
    </dgm:pt>
    <dgm:pt modelId="{3B1015BF-DB0D-4F8F-8AAE-3461CB647E75}" type="pres">
      <dgm:prSet presAssocID="{FA58459D-8433-49FA-B902-69462DD89B13}" presName="textRect" presStyleLbl="revTx" presStyleIdx="0" presStyleCnt="6">
        <dgm:presLayoutVars>
          <dgm:chMax val="1"/>
          <dgm:chPref val="1"/>
        </dgm:presLayoutVars>
      </dgm:prSet>
      <dgm:spPr/>
    </dgm:pt>
    <dgm:pt modelId="{E5FA2656-EB81-423B-9A21-3F39794A50EC}" type="pres">
      <dgm:prSet presAssocID="{25C3C102-FA96-4DBF-BD47-2FA9D4CD1FAA}" presName="sibTrans" presStyleCnt="0"/>
      <dgm:spPr/>
    </dgm:pt>
    <dgm:pt modelId="{67889A7F-E5A6-4C2C-A49C-D1832E48F223}" type="pres">
      <dgm:prSet presAssocID="{F2B2B3EB-B8C6-406E-A077-1455607142BE}" presName="compNode" presStyleCnt="0"/>
      <dgm:spPr/>
    </dgm:pt>
    <dgm:pt modelId="{C10A3450-FE36-4B76-8E90-79090384589A}" type="pres">
      <dgm:prSet presAssocID="{F2B2B3EB-B8C6-406E-A077-1455607142BE}" presName="iconBgRect" presStyleLbl="bgShp" presStyleIdx="1" presStyleCnt="6"/>
      <dgm:spPr/>
    </dgm:pt>
    <dgm:pt modelId="{0E6A7DAB-F829-4C83-8FF0-E4E40A6437E3}" type="pres">
      <dgm:prSet presAssocID="{F2B2B3EB-B8C6-406E-A077-1455607142B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117F3D31-711A-4B8F-96AC-A9195FA29567}" type="pres">
      <dgm:prSet presAssocID="{F2B2B3EB-B8C6-406E-A077-1455607142BE}" presName="spaceRect" presStyleCnt="0"/>
      <dgm:spPr/>
    </dgm:pt>
    <dgm:pt modelId="{B1AD79A3-7611-48CF-94AA-A6C7D175525D}" type="pres">
      <dgm:prSet presAssocID="{F2B2B3EB-B8C6-406E-A077-1455607142BE}" presName="textRect" presStyleLbl="revTx" presStyleIdx="1" presStyleCnt="6">
        <dgm:presLayoutVars>
          <dgm:chMax val="1"/>
          <dgm:chPref val="1"/>
        </dgm:presLayoutVars>
      </dgm:prSet>
      <dgm:spPr/>
    </dgm:pt>
    <dgm:pt modelId="{DCB53023-5FDD-4FE4-97C0-43BA50A757DF}" type="pres">
      <dgm:prSet presAssocID="{A3161912-1909-4F19-A849-75A6A7ECDDFC}" presName="sibTrans" presStyleCnt="0"/>
      <dgm:spPr/>
    </dgm:pt>
    <dgm:pt modelId="{7B6E9FB8-1C90-409E-84DA-6121DE31735C}" type="pres">
      <dgm:prSet presAssocID="{5A3E893A-F03A-4378-8CA6-10C1D0FA433B}" presName="compNode" presStyleCnt="0"/>
      <dgm:spPr/>
    </dgm:pt>
    <dgm:pt modelId="{537A01F2-DDF8-4AD4-9AF1-694DBCCAFEB2}" type="pres">
      <dgm:prSet presAssocID="{5A3E893A-F03A-4378-8CA6-10C1D0FA433B}" presName="iconBgRect" presStyleLbl="bgShp" presStyleIdx="2" presStyleCnt="6"/>
      <dgm:spPr/>
    </dgm:pt>
    <dgm:pt modelId="{9639B9B5-CA44-408C-91AA-08BB2F7A8AF4}" type="pres">
      <dgm:prSet presAssocID="{5A3E893A-F03A-4378-8CA6-10C1D0FA433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Graph with Downward Trend"/>
        </a:ext>
      </dgm:extLst>
    </dgm:pt>
    <dgm:pt modelId="{85EC6272-2D2A-4247-8208-4DAB908B0E58}" type="pres">
      <dgm:prSet presAssocID="{5A3E893A-F03A-4378-8CA6-10C1D0FA433B}" presName="spaceRect" presStyleCnt="0"/>
      <dgm:spPr/>
    </dgm:pt>
    <dgm:pt modelId="{01D27B6A-88A0-4A06-A02B-E21D82B0CFF4}" type="pres">
      <dgm:prSet presAssocID="{5A3E893A-F03A-4378-8CA6-10C1D0FA433B}" presName="textRect" presStyleLbl="revTx" presStyleIdx="2" presStyleCnt="6">
        <dgm:presLayoutVars>
          <dgm:chMax val="1"/>
          <dgm:chPref val="1"/>
        </dgm:presLayoutVars>
      </dgm:prSet>
      <dgm:spPr/>
    </dgm:pt>
    <dgm:pt modelId="{A9718D03-6CA6-431F-ACBB-D49E1265A8B8}" type="pres">
      <dgm:prSet presAssocID="{E03F5867-C092-481F-A156-2ED747A7940F}" presName="sibTrans" presStyleCnt="0"/>
      <dgm:spPr/>
    </dgm:pt>
    <dgm:pt modelId="{2EB38D17-E00F-4D7F-B13D-E829CE36F1C2}" type="pres">
      <dgm:prSet presAssocID="{71E46D5C-C242-499C-830E-FA4F6C38566F}" presName="compNode" presStyleCnt="0"/>
      <dgm:spPr/>
    </dgm:pt>
    <dgm:pt modelId="{EF37666F-8445-464C-8B73-BC44D09A6899}" type="pres">
      <dgm:prSet presAssocID="{71E46D5C-C242-499C-830E-FA4F6C38566F}" presName="iconBgRect" presStyleLbl="bgShp" presStyleIdx="3" presStyleCnt="6"/>
      <dgm:spPr/>
    </dgm:pt>
    <dgm:pt modelId="{69F4E457-276B-4B72-98E8-2918B4CD63C4}" type="pres">
      <dgm:prSet presAssocID="{71E46D5C-C242-499C-830E-FA4F6C38566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wnward trend"/>
        </a:ext>
      </dgm:extLst>
    </dgm:pt>
    <dgm:pt modelId="{6FE1821B-30AE-4858-AF06-562C098D52B9}" type="pres">
      <dgm:prSet presAssocID="{71E46D5C-C242-499C-830E-FA4F6C38566F}" presName="spaceRect" presStyleCnt="0"/>
      <dgm:spPr/>
    </dgm:pt>
    <dgm:pt modelId="{FCBE3BB2-392F-400E-907E-555EF809295D}" type="pres">
      <dgm:prSet presAssocID="{71E46D5C-C242-499C-830E-FA4F6C38566F}" presName="textRect" presStyleLbl="revTx" presStyleIdx="3" presStyleCnt="6">
        <dgm:presLayoutVars>
          <dgm:chMax val="1"/>
          <dgm:chPref val="1"/>
        </dgm:presLayoutVars>
      </dgm:prSet>
      <dgm:spPr/>
    </dgm:pt>
    <dgm:pt modelId="{35F5312A-484C-4880-AFEA-5FC004C77902}" type="pres">
      <dgm:prSet presAssocID="{ABBBE23F-47D2-4AC7-8DA5-A23B98E11818}" presName="sibTrans" presStyleCnt="0"/>
      <dgm:spPr/>
    </dgm:pt>
    <dgm:pt modelId="{D2139D29-F6D5-4CC8-A7B4-F607F7B50FD2}" type="pres">
      <dgm:prSet presAssocID="{DE442038-E181-4D71-8A37-BF6C1F974BED}" presName="compNode" presStyleCnt="0"/>
      <dgm:spPr/>
    </dgm:pt>
    <dgm:pt modelId="{7D45E07E-B4F0-4E60-B828-0D162B20D4F4}" type="pres">
      <dgm:prSet presAssocID="{DE442038-E181-4D71-8A37-BF6C1F974BED}" presName="iconBgRect" presStyleLbl="bgShp" presStyleIdx="4" presStyleCnt="6"/>
      <dgm:spPr/>
    </dgm:pt>
    <dgm:pt modelId="{1ECC6BB4-AA23-4A7C-BB45-64E31D3199A0}" type="pres">
      <dgm:prSet presAssocID="{DE442038-E181-4D71-8A37-BF6C1F974BE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ierarchy"/>
        </a:ext>
      </dgm:extLst>
    </dgm:pt>
    <dgm:pt modelId="{41BD4F75-4548-46A4-AB17-BB25C1BE9CF1}" type="pres">
      <dgm:prSet presAssocID="{DE442038-E181-4D71-8A37-BF6C1F974BED}" presName="spaceRect" presStyleCnt="0"/>
      <dgm:spPr/>
    </dgm:pt>
    <dgm:pt modelId="{86A7314D-A998-4D0F-94FB-CED0A5B5A33E}" type="pres">
      <dgm:prSet presAssocID="{DE442038-E181-4D71-8A37-BF6C1F974BED}" presName="textRect" presStyleLbl="revTx" presStyleIdx="4" presStyleCnt="6">
        <dgm:presLayoutVars>
          <dgm:chMax val="1"/>
          <dgm:chPref val="1"/>
        </dgm:presLayoutVars>
      </dgm:prSet>
      <dgm:spPr/>
    </dgm:pt>
    <dgm:pt modelId="{6E2C4A6E-FB09-4D2D-8AC0-A7FF9D10846B}" type="pres">
      <dgm:prSet presAssocID="{5F5003AB-AC49-4EB4-BD4B-95E1DBB14433}" presName="sibTrans" presStyleCnt="0"/>
      <dgm:spPr/>
    </dgm:pt>
    <dgm:pt modelId="{2A0C27CC-E60B-43F8-8F42-2C08A5191E1E}" type="pres">
      <dgm:prSet presAssocID="{C32204E3-B9E3-46E5-A8E8-2538AB7EBC98}" presName="compNode" presStyleCnt="0"/>
      <dgm:spPr/>
    </dgm:pt>
    <dgm:pt modelId="{10DD158B-3B8E-400F-BA8B-02DC46ACB73E}" type="pres">
      <dgm:prSet presAssocID="{C32204E3-B9E3-46E5-A8E8-2538AB7EBC98}" presName="iconBgRect" presStyleLbl="bgShp" presStyleIdx="5" presStyleCnt="6"/>
      <dgm:spPr/>
    </dgm:pt>
    <dgm:pt modelId="{A2620E84-8A36-48C4-8358-1F7BB90F4736}" type="pres">
      <dgm:prSet presAssocID="{C32204E3-B9E3-46E5-A8E8-2538AB7EBC9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anger"/>
        </a:ext>
      </dgm:extLst>
    </dgm:pt>
    <dgm:pt modelId="{AC219FE1-8562-4FEA-8D67-96B8E38D06A9}" type="pres">
      <dgm:prSet presAssocID="{C32204E3-B9E3-46E5-A8E8-2538AB7EBC98}" presName="spaceRect" presStyleCnt="0"/>
      <dgm:spPr/>
    </dgm:pt>
    <dgm:pt modelId="{A1E783ED-1B91-4410-9BCF-67A64E2A3034}" type="pres">
      <dgm:prSet presAssocID="{C32204E3-B9E3-46E5-A8E8-2538AB7EBC98}" presName="textRect" presStyleLbl="revTx" presStyleIdx="5" presStyleCnt="6">
        <dgm:presLayoutVars>
          <dgm:chMax val="1"/>
          <dgm:chPref val="1"/>
        </dgm:presLayoutVars>
      </dgm:prSet>
      <dgm:spPr/>
    </dgm:pt>
  </dgm:ptLst>
  <dgm:cxnLst>
    <dgm:cxn modelId="{540FCB06-F046-4419-8067-EAFEBA7CE28D}" srcId="{8C0A58CF-349D-4219-B085-EBCDEBF44E03}" destId="{C32204E3-B9E3-46E5-A8E8-2538AB7EBC98}" srcOrd="5" destOrd="0" parTransId="{02CD9F0D-5656-43E1-A841-D79D00BD5D91}" sibTransId="{60B13BEC-3D5B-4FCA-BD7F-43AECB0EC8CE}"/>
    <dgm:cxn modelId="{E2FD3B0D-5DFE-4134-8EC3-7D901E3E03AB}" srcId="{8C0A58CF-349D-4219-B085-EBCDEBF44E03}" destId="{FA58459D-8433-49FA-B902-69462DD89B13}" srcOrd="0" destOrd="0" parTransId="{6EE99D1C-F83F-477C-8762-9789AE05E401}" sibTransId="{25C3C102-FA96-4DBF-BD47-2FA9D4CD1FAA}"/>
    <dgm:cxn modelId="{85329E43-6A77-40C4-93CF-D62B9C3537B7}" type="presOf" srcId="{71E46D5C-C242-499C-830E-FA4F6C38566F}" destId="{FCBE3BB2-392F-400E-907E-555EF809295D}" srcOrd="0" destOrd="0" presId="urn:microsoft.com/office/officeart/2018/5/layout/IconCircleLabelList"/>
    <dgm:cxn modelId="{6C133A44-F8AD-4E9F-ABB5-8C48D7C0CA38}" type="presOf" srcId="{8C0A58CF-349D-4219-B085-EBCDEBF44E03}" destId="{7F9B2550-56B2-408E-A9B7-923910F32EED}" srcOrd="0" destOrd="0" presId="urn:microsoft.com/office/officeart/2018/5/layout/IconCircleLabelList"/>
    <dgm:cxn modelId="{3C055947-7BEE-4B7A-869A-ECFD0AA67544}" type="presOf" srcId="{5A3E893A-F03A-4378-8CA6-10C1D0FA433B}" destId="{01D27B6A-88A0-4A06-A02B-E21D82B0CFF4}" srcOrd="0" destOrd="0" presId="urn:microsoft.com/office/officeart/2018/5/layout/IconCircleLabelList"/>
    <dgm:cxn modelId="{E9779552-D21A-433E-9471-1E0BEBBF1B21}" type="presOf" srcId="{C32204E3-B9E3-46E5-A8E8-2538AB7EBC98}" destId="{A1E783ED-1B91-4410-9BCF-67A64E2A3034}" srcOrd="0" destOrd="0" presId="urn:microsoft.com/office/officeart/2018/5/layout/IconCircleLabelList"/>
    <dgm:cxn modelId="{E6B3388E-9979-4A78-9AAC-59DE09C20653}" type="presOf" srcId="{F2B2B3EB-B8C6-406E-A077-1455607142BE}" destId="{B1AD79A3-7611-48CF-94AA-A6C7D175525D}" srcOrd="0" destOrd="0" presId="urn:microsoft.com/office/officeart/2018/5/layout/IconCircleLabelList"/>
    <dgm:cxn modelId="{1A15F6A0-7781-4D5E-A160-48CF49B0BA2F}" type="presOf" srcId="{DE442038-E181-4D71-8A37-BF6C1F974BED}" destId="{86A7314D-A998-4D0F-94FB-CED0A5B5A33E}" srcOrd="0" destOrd="0" presId="urn:microsoft.com/office/officeart/2018/5/layout/IconCircleLabelList"/>
    <dgm:cxn modelId="{2671DDC5-F480-42F5-B549-9521E1E3038A}" srcId="{8C0A58CF-349D-4219-B085-EBCDEBF44E03}" destId="{DE442038-E181-4D71-8A37-BF6C1F974BED}" srcOrd="4" destOrd="0" parTransId="{5B175A0F-6A8C-4BE6-AA01-CB3E34371C3F}" sibTransId="{5F5003AB-AC49-4EB4-BD4B-95E1DBB14433}"/>
    <dgm:cxn modelId="{56FF8AD0-FC9A-4507-9374-43283E4DEB8B}" srcId="{8C0A58CF-349D-4219-B085-EBCDEBF44E03}" destId="{71E46D5C-C242-499C-830E-FA4F6C38566F}" srcOrd="3" destOrd="0" parTransId="{17FE6392-54C6-4DE3-B348-35A5BB4CF8DE}" sibTransId="{ABBBE23F-47D2-4AC7-8DA5-A23B98E11818}"/>
    <dgm:cxn modelId="{040861DF-8740-40CA-BFBD-7DC77176CA06}" type="presOf" srcId="{FA58459D-8433-49FA-B902-69462DD89B13}" destId="{3B1015BF-DB0D-4F8F-8AAE-3461CB647E75}" srcOrd="0" destOrd="0" presId="urn:microsoft.com/office/officeart/2018/5/layout/IconCircleLabelList"/>
    <dgm:cxn modelId="{AF1285E9-220D-4D77-BB69-7590A62388AD}" srcId="{8C0A58CF-349D-4219-B085-EBCDEBF44E03}" destId="{F2B2B3EB-B8C6-406E-A077-1455607142BE}" srcOrd="1" destOrd="0" parTransId="{ED875563-F39B-4480-B51C-44DF676DDBDC}" sibTransId="{A3161912-1909-4F19-A849-75A6A7ECDDFC}"/>
    <dgm:cxn modelId="{520E99F6-B9C5-4159-8D23-5F2686E71169}" srcId="{8C0A58CF-349D-4219-B085-EBCDEBF44E03}" destId="{5A3E893A-F03A-4378-8CA6-10C1D0FA433B}" srcOrd="2" destOrd="0" parTransId="{75284450-B29F-41F5-93FB-31FDAA1D0F37}" sibTransId="{E03F5867-C092-481F-A156-2ED747A7940F}"/>
    <dgm:cxn modelId="{32DF940F-C864-46F4-819A-90A8403FB3B3}" type="presParOf" srcId="{7F9B2550-56B2-408E-A9B7-923910F32EED}" destId="{ADC935FB-840C-4E02-908A-E2A25428A4FA}" srcOrd="0" destOrd="0" presId="urn:microsoft.com/office/officeart/2018/5/layout/IconCircleLabelList"/>
    <dgm:cxn modelId="{EFCACF33-EF4F-4AEE-9ED6-3EF5B557F4DA}" type="presParOf" srcId="{ADC935FB-840C-4E02-908A-E2A25428A4FA}" destId="{848E6825-DA89-4198-A26B-E947C6BBBD04}" srcOrd="0" destOrd="0" presId="urn:microsoft.com/office/officeart/2018/5/layout/IconCircleLabelList"/>
    <dgm:cxn modelId="{F67AEA59-46DB-44FE-AA56-1403451032D0}" type="presParOf" srcId="{ADC935FB-840C-4E02-908A-E2A25428A4FA}" destId="{AE741B1C-72AA-484E-80B0-82B6CC93DCAA}" srcOrd="1" destOrd="0" presId="urn:microsoft.com/office/officeart/2018/5/layout/IconCircleLabelList"/>
    <dgm:cxn modelId="{CC580B74-82E3-4381-B85A-8E9F668F07AF}" type="presParOf" srcId="{ADC935FB-840C-4E02-908A-E2A25428A4FA}" destId="{9FBE506F-0A57-4B69-9DE4-D1C21B6038E1}" srcOrd="2" destOrd="0" presId="urn:microsoft.com/office/officeart/2018/5/layout/IconCircleLabelList"/>
    <dgm:cxn modelId="{A34747F1-7F51-48BF-99BE-F9F74D706D9B}" type="presParOf" srcId="{ADC935FB-840C-4E02-908A-E2A25428A4FA}" destId="{3B1015BF-DB0D-4F8F-8AAE-3461CB647E75}" srcOrd="3" destOrd="0" presId="urn:microsoft.com/office/officeart/2018/5/layout/IconCircleLabelList"/>
    <dgm:cxn modelId="{87D9BEE8-672B-4F36-A019-BCAAA1AECE74}" type="presParOf" srcId="{7F9B2550-56B2-408E-A9B7-923910F32EED}" destId="{E5FA2656-EB81-423B-9A21-3F39794A50EC}" srcOrd="1" destOrd="0" presId="urn:microsoft.com/office/officeart/2018/5/layout/IconCircleLabelList"/>
    <dgm:cxn modelId="{EEFEAB0B-8774-4364-A4F8-A9AE1C13316E}" type="presParOf" srcId="{7F9B2550-56B2-408E-A9B7-923910F32EED}" destId="{67889A7F-E5A6-4C2C-A49C-D1832E48F223}" srcOrd="2" destOrd="0" presId="urn:microsoft.com/office/officeart/2018/5/layout/IconCircleLabelList"/>
    <dgm:cxn modelId="{FE658E8E-8C4B-4784-9597-8998323E4C72}" type="presParOf" srcId="{67889A7F-E5A6-4C2C-A49C-D1832E48F223}" destId="{C10A3450-FE36-4B76-8E90-79090384589A}" srcOrd="0" destOrd="0" presId="urn:microsoft.com/office/officeart/2018/5/layout/IconCircleLabelList"/>
    <dgm:cxn modelId="{4AA0D2DA-D36E-4D6F-B0F2-00B41AC92780}" type="presParOf" srcId="{67889A7F-E5A6-4C2C-A49C-D1832E48F223}" destId="{0E6A7DAB-F829-4C83-8FF0-E4E40A6437E3}" srcOrd="1" destOrd="0" presId="urn:microsoft.com/office/officeart/2018/5/layout/IconCircleLabelList"/>
    <dgm:cxn modelId="{6D079FE2-8256-489C-BC96-2548A6498064}" type="presParOf" srcId="{67889A7F-E5A6-4C2C-A49C-D1832E48F223}" destId="{117F3D31-711A-4B8F-96AC-A9195FA29567}" srcOrd="2" destOrd="0" presId="urn:microsoft.com/office/officeart/2018/5/layout/IconCircleLabelList"/>
    <dgm:cxn modelId="{64B489A8-DCFC-4460-B789-2AB93E9A5B20}" type="presParOf" srcId="{67889A7F-E5A6-4C2C-A49C-D1832E48F223}" destId="{B1AD79A3-7611-48CF-94AA-A6C7D175525D}" srcOrd="3" destOrd="0" presId="urn:microsoft.com/office/officeart/2018/5/layout/IconCircleLabelList"/>
    <dgm:cxn modelId="{DBF15F7A-14EE-4244-8BEB-9E62CF9C1C79}" type="presParOf" srcId="{7F9B2550-56B2-408E-A9B7-923910F32EED}" destId="{DCB53023-5FDD-4FE4-97C0-43BA50A757DF}" srcOrd="3" destOrd="0" presId="urn:microsoft.com/office/officeart/2018/5/layout/IconCircleLabelList"/>
    <dgm:cxn modelId="{538C8D18-3143-41A4-AD98-8858974C2DA1}" type="presParOf" srcId="{7F9B2550-56B2-408E-A9B7-923910F32EED}" destId="{7B6E9FB8-1C90-409E-84DA-6121DE31735C}" srcOrd="4" destOrd="0" presId="urn:microsoft.com/office/officeart/2018/5/layout/IconCircleLabelList"/>
    <dgm:cxn modelId="{99D9313C-3D81-45EC-A364-460F8B648483}" type="presParOf" srcId="{7B6E9FB8-1C90-409E-84DA-6121DE31735C}" destId="{537A01F2-DDF8-4AD4-9AF1-694DBCCAFEB2}" srcOrd="0" destOrd="0" presId="urn:microsoft.com/office/officeart/2018/5/layout/IconCircleLabelList"/>
    <dgm:cxn modelId="{6E26B7DC-42B5-4A84-B500-57B5E03C2575}" type="presParOf" srcId="{7B6E9FB8-1C90-409E-84DA-6121DE31735C}" destId="{9639B9B5-CA44-408C-91AA-08BB2F7A8AF4}" srcOrd="1" destOrd="0" presId="urn:microsoft.com/office/officeart/2018/5/layout/IconCircleLabelList"/>
    <dgm:cxn modelId="{ED898FA8-0F23-439F-975C-2613B01C55C8}" type="presParOf" srcId="{7B6E9FB8-1C90-409E-84DA-6121DE31735C}" destId="{85EC6272-2D2A-4247-8208-4DAB908B0E58}" srcOrd="2" destOrd="0" presId="urn:microsoft.com/office/officeart/2018/5/layout/IconCircleLabelList"/>
    <dgm:cxn modelId="{D16BC510-77C8-4736-AE2E-AD0F2C7FD919}" type="presParOf" srcId="{7B6E9FB8-1C90-409E-84DA-6121DE31735C}" destId="{01D27B6A-88A0-4A06-A02B-E21D82B0CFF4}" srcOrd="3" destOrd="0" presId="urn:microsoft.com/office/officeart/2018/5/layout/IconCircleLabelList"/>
    <dgm:cxn modelId="{A21A1A52-07B4-4735-8897-0361CDF23D38}" type="presParOf" srcId="{7F9B2550-56B2-408E-A9B7-923910F32EED}" destId="{A9718D03-6CA6-431F-ACBB-D49E1265A8B8}" srcOrd="5" destOrd="0" presId="urn:microsoft.com/office/officeart/2018/5/layout/IconCircleLabelList"/>
    <dgm:cxn modelId="{55F4E9E0-A203-46F3-B0FC-6D30C9D57230}" type="presParOf" srcId="{7F9B2550-56B2-408E-A9B7-923910F32EED}" destId="{2EB38D17-E00F-4D7F-B13D-E829CE36F1C2}" srcOrd="6" destOrd="0" presId="urn:microsoft.com/office/officeart/2018/5/layout/IconCircleLabelList"/>
    <dgm:cxn modelId="{670E5E76-3411-425A-8F2C-DE4D08CE1432}" type="presParOf" srcId="{2EB38D17-E00F-4D7F-B13D-E829CE36F1C2}" destId="{EF37666F-8445-464C-8B73-BC44D09A6899}" srcOrd="0" destOrd="0" presId="urn:microsoft.com/office/officeart/2018/5/layout/IconCircleLabelList"/>
    <dgm:cxn modelId="{41A4919A-E362-42B7-9C60-1AB36EE3A9D3}" type="presParOf" srcId="{2EB38D17-E00F-4D7F-B13D-E829CE36F1C2}" destId="{69F4E457-276B-4B72-98E8-2918B4CD63C4}" srcOrd="1" destOrd="0" presId="urn:microsoft.com/office/officeart/2018/5/layout/IconCircleLabelList"/>
    <dgm:cxn modelId="{0D206D69-812C-484A-9E53-F52CDCCD732B}" type="presParOf" srcId="{2EB38D17-E00F-4D7F-B13D-E829CE36F1C2}" destId="{6FE1821B-30AE-4858-AF06-562C098D52B9}" srcOrd="2" destOrd="0" presId="urn:microsoft.com/office/officeart/2018/5/layout/IconCircleLabelList"/>
    <dgm:cxn modelId="{3C945CCB-465C-473E-BF77-63358C6C60FB}" type="presParOf" srcId="{2EB38D17-E00F-4D7F-B13D-E829CE36F1C2}" destId="{FCBE3BB2-392F-400E-907E-555EF809295D}" srcOrd="3" destOrd="0" presId="urn:microsoft.com/office/officeart/2018/5/layout/IconCircleLabelList"/>
    <dgm:cxn modelId="{66458195-DDB9-419A-87DF-6F1684C5014F}" type="presParOf" srcId="{7F9B2550-56B2-408E-A9B7-923910F32EED}" destId="{35F5312A-484C-4880-AFEA-5FC004C77902}" srcOrd="7" destOrd="0" presId="urn:microsoft.com/office/officeart/2018/5/layout/IconCircleLabelList"/>
    <dgm:cxn modelId="{7ECF3FEB-E76D-47AD-BCDA-BBE5E914ABB4}" type="presParOf" srcId="{7F9B2550-56B2-408E-A9B7-923910F32EED}" destId="{D2139D29-F6D5-4CC8-A7B4-F607F7B50FD2}" srcOrd="8" destOrd="0" presId="urn:microsoft.com/office/officeart/2018/5/layout/IconCircleLabelList"/>
    <dgm:cxn modelId="{19311C5E-7071-4290-8C1D-92A14F70FBFA}" type="presParOf" srcId="{D2139D29-F6D5-4CC8-A7B4-F607F7B50FD2}" destId="{7D45E07E-B4F0-4E60-B828-0D162B20D4F4}" srcOrd="0" destOrd="0" presId="urn:microsoft.com/office/officeart/2018/5/layout/IconCircleLabelList"/>
    <dgm:cxn modelId="{4CC3EA32-1A94-4191-A942-E56F3A425BCD}" type="presParOf" srcId="{D2139D29-F6D5-4CC8-A7B4-F607F7B50FD2}" destId="{1ECC6BB4-AA23-4A7C-BB45-64E31D3199A0}" srcOrd="1" destOrd="0" presId="urn:microsoft.com/office/officeart/2018/5/layout/IconCircleLabelList"/>
    <dgm:cxn modelId="{D375136D-8AEE-4D82-BED0-548C16F3F169}" type="presParOf" srcId="{D2139D29-F6D5-4CC8-A7B4-F607F7B50FD2}" destId="{41BD4F75-4548-46A4-AB17-BB25C1BE9CF1}" srcOrd="2" destOrd="0" presId="urn:microsoft.com/office/officeart/2018/5/layout/IconCircleLabelList"/>
    <dgm:cxn modelId="{2A25BC36-B9D0-4763-B529-684C39FEFB1A}" type="presParOf" srcId="{D2139D29-F6D5-4CC8-A7B4-F607F7B50FD2}" destId="{86A7314D-A998-4D0F-94FB-CED0A5B5A33E}" srcOrd="3" destOrd="0" presId="urn:microsoft.com/office/officeart/2018/5/layout/IconCircleLabelList"/>
    <dgm:cxn modelId="{ABE3148B-FBC6-433A-99E6-1C57B8796200}" type="presParOf" srcId="{7F9B2550-56B2-408E-A9B7-923910F32EED}" destId="{6E2C4A6E-FB09-4D2D-8AC0-A7FF9D10846B}" srcOrd="9" destOrd="0" presId="urn:microsoft.com/office/officeart/2018/5/layout/IconCircleLabelList"/>
    <dgm:cxn modelId="{5C1F498D-550D-4C32-81EF-A7B57048AA84}" type="presParOf" srcId="{7F9B2550-56B2-408E-A9B7-923910F32EED}" destId="{2A0C27CC-E60B-43F8-8F42-2C08A5191E1E}" srcOrd="10" destOrd="0" presId="urn:microsoft.com/office/officeart/2018/5/layout/IconCircleLabelList"/>
    <dgm:cxn modelId="{A2BD6C05-0B1C-45B3-B198-CB699D0C8051}" type="presParOf" srcId="{2A0C27CC-E60B-43F8-8F42-2C08A5191E1E}" destId="{10DD158B-3B8E-400F-BA8B-02DC46ACB73E}" srcOrd="0" destOrd="0" presId="urn:microsoft.com/office/officeart/2018/5/layout/IconCircleLabelList"/>
    <dgm:cxn modelId="{271CB7EA-2A70-4D93-B65E-B8AD69DAD861}" type="presParOf" srcId="{2A0C27CC-E60B-43F8-8F42-2C08A5191E1E}" destId="{A2620E84-8A36-48C4-8358-1F7BB90F4736}" srcOrd="1" destOrd="0" presId="urn:microsoft.com/office/officeart/2018/5/layout/IconCircleLabelList"/>
    <dgm:cxn modelId="{35E74453-C097-40C1-A57F-5E7B24EBE64A}" type="presParOf" srcId="{2A0C27CC-E60B-43F8-8F42-2C08A5191E1E}" destId="{AC219FE1-8562-4FEA-8D67-96B8E38D06A9}" srcOrd="2" destOrd="0" presId="urn:microsoft.com/office/officeart/2018/5/layout/IconCircleLabelList"/>
    <dgm:cxn modelId="{F840D126-040F-4823-A136-83E75B2BF538}" type="presParOf" srcId="{2A0C27CC-E60B-43F8-8F42-2C08A5191E1E}" destId="{A1E783ED-1B91-4410-9BCF-67A64E2A303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2EA33A-67A6-4225-88B3-F7823A21A7CF}" type="doc">
      <dgm:prSet loTypeId="urn:microsoft.com/office/officeart/2005/8/layout/vProcess5" loCatId="process" qsTypeId="urn:microsoft.com/office/officeart/2005/8/quickstyle/simple5" qsCatId="simple" csTypeId="urn:microsoft.com/office/officeart/2005/8/colors/accent6_1" csCatId="accent6"/>
      <dgm:spPr/>
      <dgm:t>
        <a:bodyPr/>
        <a:lstStyle/>
        <a:p>
          <a:endParaRPr lang="en-US"/>
        </a:p>
      </dgm:t>
    </dgm:pt>
    <dgm:pt modelId="{2CAF75A3-B5DC-4CDF-BD59-A09AC4413058}">
      <dgm:prSet/>
      <dgm:spPr/>
      <dgm:t>
        <a:bodyPr/>
        <a:lstStyle/>
        <a:p>
          <a:r>
            <a:rPr lang="en-US" b="1" i="0">
              <a:latin typeface="Söhne"/>
            </a:rPr>
            <a:t>Product/Service Portfolio:</a:t>
          </a:r>
          <a:r>
            <a:rPr lang="en-US" b="0" i="0">
              <a:latin typeface="Söhne"/>
            </a:rPr>
            <a:t> NIOC primarily focuses on oil and gas exploration, production, and related activities. It also engages in refining and petrochemicals.</a:t>
          </a:r>
          <a:endParaRPr lang="en-US" dirty="0">
            <a:latin typeface="Söhne"/>
          </a:endParaRPr>
        </a:p>
      </dgm:t>
    </dgm:pt>
    <dgm:pt modelId="{8CEE2CDC-67F6-44F9-A0CC-1B240EB22874}" type="parTrans" cxnId="{FCE5B0CE-DABD-43B4-B970-9FD44B3D01E6}">
      <dgm:prSet/>
      <dgm:spPr/>
      <dgm:t>
        <a:bodyPr/>
        <a:lstStyle/>
        <a:p>
          <a:endParaRPr lang="en-US"/>
        </a:p>
      </dgm:t>
    </dgm:pt>
    <dgm:pt modelId="{68AE8534-D323-4522-9ABA-C5B77115E3FE}" type="sibTrans" cxnId="{FCE5B0CE-DABD-43B4-B970-9FD44B3D01E6}">
      <dgm:prSet/>
      <dgm:spPr/>
      <dgm:t>
        <a:bodyPr/>
        <a:lstStyle/>
        <a:p>
          <a:endParaRPr lang="en-US"/>
        </a:p>
      </dgm:t>
    </dgm:pt>
    <dgm:pt modelId="{35572677-08C1-4EA6-B0B7-8630930B6CE0}">
      <dgm:prSet/>
      <dgm:spPr/>
      <dgm:t>
        <a:bodyPr/>
        <a:lstStyle/>
        <a:p>
          <a:r>
            <a:rPr lang="en-US" b="1" i="0">
              <a:latin typeface="Söhne"/>
            </a:rPr>
            <a:t>Market Segments:</a:t>
          </a:r>
          <a:r>
            <a:rPr lang="en-US" b="0" i="0">
              <a:latin typeface="Söhne"/>
            </a:rPr>
            <a:t> NIOC's operations are primarily focused on the energy sector, with activities spanning exploration, production, refining, and distribution.</a:t>
          </a:r>
          <a:endParaRPr lang="en-US" dirty="0">
            <a:latin typeface="Söhne"/>
          </a:endParaRPr>
        </a:p>
      </dgm:t>
    </dgm:pt>
    <dgm:pt modelId="{4F5729C5-2940-4204-AE12-C1DEABE185B8}" type="parTrans" cxnId="{C1E90E43-C18F-4DB1-B4AF-3A3AF180B8A7}">
      <dgm:prSet/>
      <dgm:spPr/>
      <dgm:t>
        <a:bodyPr/>
        <a:lstStyle/>
        <a:p>
          <a:endParaRPr lang="en-US"/>
        </a:p>
      </dgm:t>
    </dgm:pt>
    <dgm:pt modelId="{D46F054A-AC92-4EAB-ABA9-A122DF751730}" type="sibTrans" cxnId="{C1E90E43-C18F-4DB1-B4AF-3A3AF180B8A7}">
      <dgm:prSet/>
      <dgm:spPr/>
      <dgm:t>
        <a:bodyPr/>
        <a:lstStyle/>
        <a:p>
          <a:endParaRPr lang="en-US"/>
        </a:p>
      </dgm:t>
    </dgm:pt>
    <dgm:pt modelId="{D4B63796-ED23-4992-9D51-069EAD79C89D}">
      <dgm:prSet/>
      <dgm:spPr/>
      <dgm:t>
        <a:bodyPr/>
        <a:lstStyle/>
        <a:p>
          <a:r>
            <a:rPr lang="en-US" b="1" i="0">
              <a:latin typeface="Söhne"/>
            </a:rPr>
            <a:t>Geographical Presence:</a:t>
          </a:r>
          <a:r>
            <a:rPr lang="en-US" b="0" i="0">
              <a:latin typeface="Söhne"/>
            </a:rPr>
            <a:t> NIOC's operations are primarily centered in Iran, with some international activities, particularly in neighboring countries.</a:t>
          </a:r>
          <a:endParaRPr lang="en-US" dirty="0">
            <a:latin typeface="Söhne"/>
          </a:endParaRPr>
        </a:p>
      </dgm:t>
    </dgm:pt>
    <dgm:pt modelId="{0B306C2D-D41E-408C-BA49-C1262A9377CF}" type="parTrans" cxnId="{1C6DEDB0-5CED-4D8B-80C3-6DEA563690A1}">
      <dgm:prSet/>
      <dgm:spPr/>
      <dgm:t>
        <a:bodyPr/>
        <a:lstStyle/>
        <a:p>
          <a:endParaRPr lang="en-US"/>
        </a:p>
      </dgm:t>
    </dgm:pt>
    <dgm:pt modelId="{F19F3DD0-93EE-4A35-A882-53B2F2B3C80A}" type="sibTrans" cxnId="{1C6DEDB0-5CED-4D8B-80C3-6DEA563690A1}">
      <dgm:prSet/>
      <dgm:spPr/>
      <dgm:t>
        <a:bodyPr/>
        <a:lstStyle/>
        <a:p>
          <a:endParaRPr lang="en-US"/>
        </a:p>
      </dgm:t>
    </dgm:pt>
    <dgm:pt modelId="{85F37FFD-F010-4D1E-9FB1-989DC118EEC7}">
      <dgm:prSet/>
      <dgm:spPr/>
      <dgm:t>
        <a:bodyPr/>
        <a:lstStyle/>
        <a:p>
          <a:r>
            <a:rPr lang="en-US" b="1" i="0">
              <a:latin typeface="Söhne"/>
            </a:rPr>
            <a:t>Revenue Sources:</a:t>
          </a:r>
          <a:r>
            <a:rPr lang="en-US" b="0" i="0">
              <a:latin typeface="Söhne"/>
            </a:rPr>
            <a:t> The majority of NIOC's revenue is derived from oil and gas-related activities, with a smaller portion from refining and petrochemicals (11).</a:t>
          </a:r>
          <a:endParaRPr lang="en-US" dirty="0">
            <a:latin typeface="Söhne"/>
          </a:endParaRPr>
        </a:p>
      </dgm:t>
    </dgm:pt>
    <dgm:pt modelId="{537D9B0E-C053-4D1E-94A4-1F6FF67A289C}" type="parTrans" cxnId="{DF027A46-DD8C-4EF6-A685-1FD4C39C2CA7}">
      <dgm:prSet/>
      <dgm:spPr/>
      <dgm:t>
        <a:bodyPr/>
        <a:lstStyle/>
        <a:p>
          <a:endParaRPr lang="en-US"/>
        </a:p>
      </dgm:t>
    </dgm:pt>
    <dgm:pt modelId="{8B82491D-08C4-4A83-BD0D-E145A2407FB0}" type="sibTrans" cxnId="{DF027A46-DD8C-4EF6-A685-1FD4C39C2CA7}">
      <dgm:prSet/>
      <dgm:spPr/>
      <dgm:t>
        <a:bodyPr/>
        <a:lstStyle/>
        <a:p>
          <a:endParaRPr lang="en-US"/>
        </a:p>
      </dgm:t>
    </dgm:pt>
    <dgm:pt modelId="{4F17BC20-E456-484E-B950-675C0BBDC841}">
      <dgm:prSet custT="1"/>
      <dgm:spPr/>
      <dgm:t>
        <a:bodyPr/>
        <a:lstStyle/>
        <a:p>
          <a:r>
            <a:rPr lang="en-US" sz="1800" b="1" i="0">
              <a:latin typeface="Söhne"/>
            </a:rPr>
            <a:t>Risk Mitigation:</a:t>
          </a:r>
          <a:r>
            <a:rPr lang="en-US" sz="1800" b="0" i="0">
              <a:latin typeface="Söhne"/>
            </a:rPr>
            <a:t> Diversification within the energy sector can help NIOC mitigate risks associated with fluctuations in oil prices and geopolitical tensions.</a:t>
          </a:r>
          <a:endParaRPr lang="en-US" sz="1800" dirty="0">
            <a:latin typeface="Söhne"/>
          </a:endParaRPr>
        </a:p>
      </dgm:t>
    </dgm:pt>
    <dgm:pt modelId="{46CDE76C-1828-47AB-9E0D-0C9EAC1F3B27}" type="parTrans" cxnId="{6FFB26CE-3AE4-4DF1-B551-59051013C2A2}">
      <dgm:prSet/>
      <dgm:spPr/>
      <dgm:t>
        <a:bodyPr/>
        <a:lstStyle/>
        <a:p>
          <a:endParaRPr lang="en-US"/>
        </a:p>
      </dgm:t>
    </dgm:pt>
    <dgm:pt modelId="{EADFDAF1-D8C6-43E6-98B0-2EE2B2C18E0D}" type="sibTrans" cxnId="{6FFB26CE-3AE4-4DF1-B551-59051013C2A2}">
      <dgm:prSet/>
      <dgm:spPr/>
      <dgm:t>
        <a:bodyPr/>
        <a:lstStyle/>
        <a:p>
          <a:endParaRPr lang="en-US"/>
        </a:p>
      </dgm:t>
    </dgm:pt>
    <dgm:pt modelId="{02175642-EBA2-4960-A62C-C05EDE8AD8B6}" type="pres">
      <dgm:prSet presAssocID="{C82EA33A-67A6-4225-88B3-F7823A21A7CF}" presName="outerComposite" presStyleCnt="0">
        <dgm:presLayoutVars>
          <dgm:chMax val="5"/>
          <dgm:dir/>
          <dgm:resizeHandles val="exact"/>
        </dgm:presLayoutVars>
      </dgm:prSet>
      <dgm:spPr/>
    </dgm:pt>
    <dgm:pt modelId="{DFEA94EB-235D-449D-B57B-8D0B9F6E89FC}" type="pres">
      <dgm:prSet presAssocID="{C82EA33A-67A6-4225-88B3-F7823A21A7CF}" presName="dummyMaxCanvas" presStyleCnt="0">
        <dgm:presLayoutVars/>
      </dgm:prSet>
      <dgm:spPr/>
    </dgm:pt>
    <dgm:pt modelId="{4C8096E9-66DA-476E-B7DD-9F5036AD5DCB}" type="pres">
      <dgm:prSet presAssocID="{C82EA33A-67A6-4225-88B3-F7823A21A7CF}" presName="FiveNodes_1" presStyleLbl="node1" presStyleIdx="0" presStyleCnt="5" custLinFactNeighborX="0">
        <dgm:presLayoutVars>
          <dgm:bulletEnabled val="1"/>
        </dgm:presLayoutVars>
      </dgm:prSet>
      <dgm:spPr/>
    </dgm:pt>
    <dgm:pt modelId="{FA47F367-5DC3-49A7-9E03-D1D5D58E6CBC}" type="pres">
      <dgm:prSet presAssocID="{C82EA33A-67A6-4225-88B3-F7823A21A7CF}" presName="FiveNodes_2" presStyleLbl="node1" presStyleIdx="1" presStyleCnt="5">
        <dgm:presLayoutVars>
          <dgm:bulletEnabled val="1"/>
        </dgm:presLayoutVars>
      </dgm:prSet>
      <dgm:spPr/>
    </dgm:pt>
    <dgm:pt modelId="{F08614DB-4EF7-460F-BE90-F27D37F762B3}" type="pres">
      <dgm:prSet presAssocID="{C82EA33A-67A6-4225-88B3-F7823A21A7CF}" presName="FiveNodes_3" presStyleLbl="node1" presStyleIdx="2" presStyleCnt="5">
        <dgm:presLayoutVars>
          <dgm:bulletEnabled val="1"/>
        </dgm:presLayoutVars>
      </dgm:prSet>
      <dgm:spPr/>
    </dgm:pt>
    <dgm:pt modelId="{C9FAE7D4-3A6F-416D-B86A-FF50433D1A84}" type="pres">
      <dgm:prSet presAssocID="{C82EA33A-67A6-4225-88B3-F7823A21A7CF}" presName="FiveNodes_4" presStyleLbl="node1" presStyleIdx="3" presStyleCnt="5">
        <dgm:presLayoutVars>
          <dgm:bulletEnabled val="1"/>
        </dgm:presLayoutVars>
      </dgm:prSet>
      <dgm:spPr/>
    </dgm:pt>
    <dgm:pt modelId="{D377CE00-261F-4B0B-9279-C29CD7FBCCF5}" type="pres">
      <dgm:prSet presAssocID="{C82EA33A-67A6-4225-88B3-F7823A21A7CF}" presName="FiveNodes_5" presStyleLbl="node1" presStyleIdx="4" presStyleCnt="5">
        <dgm:presLayoutVars>
          <dgm:bulletEnabled val="1"/>
        </dgm:presLayoutVars>
      </dgm:prSet>
      <dgm:spPr/>
    </dgm:pt>
    <dgm:pt modelId="{B7B7212D-9A30-4EDE-872F-FE0351BEC1E8}" type="pres">
      <dgm:prSet presAssocID="{C82EA33A-67A6-4225-88B3-F7823A21A7CF}" presName="FiveConn_1-2" presStyleLbl="fgAccFollowNode1" presStyleIdx="0" presStyleCnt="4">
        <dgm:presLayoutVars>
          <dgm:bulletEnabled val="1"/>
        </dgm:presLayoutVars>
      </dgm:prSet>
      <dgm:spPr/>
    </dgm:pt>
    <dgm:pt modelId="{415D416C-0B9D-4CE5-8C32-98205A1C7083}" type="pres">
      <dgm:prSet presAssocID="{C82EA33A-67A6-4225-88B3-F7823A21A7CF}" presName="FiveConn_2-3" presStyleLbl="fgAccFollowNode1" presStyleIdx="1" presStyleCnt="4">
        <dgm:presLayoutVars>
          <dgm:bulletEnabled val="1"/>
        </dgm:presLayoutVars>
      </dgm:prSet>
      <dgm:spPr/>
    </dgm:pt>
    <dgm:pt modelId="{09890FBF-89B6-4A7A-B48A-F4435EC6DFED}" type="pres">
      <dgm:prSet presAssocID="{C82EA33A-67A6-4225-88B3-F7823A21A7CF}" presName="FiveConn_3-4" presStyleLbl="fgAccFollowNode1" presStyleIdx="2" presStyleCnt="4">
        <dgm:presLayoutVars>
          <dgm:bulletEnabled val="1"/>
        </dgm:presLayoutVars>
      </dgm:prSet>
      <dgm:spPr/>
    </dgm:pt>
    <dgm:pt modelId="{27CCFAFD-C956-4073-8A48-88AB191F7B4E}" type="pres">
      <dgm:prSet presAssocID="{C82EA33A-67A6-4225-88B3-F7823A21A7CF}" presName="FiveConn_4-5" presStyleLbl="fgAccFollowNode1" presStyleIdx="3" presStyleCnt="4">
        <dgm:presLayoutVars>
          <dgm:bulletEnabled val="1"/>
        </dgm:presLayoutVars>
      </dgm:prSet>
      <dgm:spPr/>
    </dgm:pt>
    <dgm:pt modelId="{1C471227-34D7-4203-B542-477165F4192E}" type="pres">
      <dgm:prSet presAssocID="{C82EA33A-67A6-4225-88B3-F7823A21A7CF}" presName="FiveNodes_1_text" presStyleLbl="node1" presStyleIdx="4" presStyleCnt="5">
        <dgm:presLayoutVars>
          <dgm:bulletEnabled val="1"/>
        </dgm:presLayoutVars>
      </dgm:prSet>
      <dgm:spPr/>
    </dgm:pt>
    <dgm:pt modelId="{0E5CED02-F870-4000-9165-37893C72B16B}" type="pres">
      <dgm:prSet presAssocID="{C82EA33A-67A6-4225-88B3-F7823A21A7CF}" presName="FiveNodes_2_text" presStyleLbl="node1" presStyleIdx="4" presStyleCnt="5">
        <dgm:presLayoutVars>
          <dgm:bulletEnabled val="1"/>
        </dgm:presLayoutVars>
      </dgm:prSet>
      <dgm:spPr/>
    </dgm:pt>
    <dgm:pt modelId="{0439E313-7E55-43EB-875B-9868EC33B640}" type="pres">
      <dgm:prSet presAssocID="{C82EA33A-67A6-4225-88B3-F7823A21A7CF}" presName="FiveNodes_3_text" presStyleLbl="node1" presStyleIdx="4" presStyleCnt="5">
        <dgm:presLayoutVars>
          <dgm:bulletEnabled val="1"/>
        </dgm:presLayoutVars>
      </dgm:prSet>
      <dgm:spPr/>
    </dgm:pt>
    <dgm:pt modelId="{F72AB23D-DFEA-4F6E-A972-8DBA18391C85}" type="pres">
      <dgm:prSet presAssocID="{C82EA33A-67A6-4225-88B3-F7823A21A7CF}" presName="FiveNodes_4_text" presStyleLbl="node1" presStyleIdx="4" presStyleCnt="5">
        <dgm:presLayoutVars>
          <dgm:bulletEnabled val="1"/>
        </dgm:presLayoutVars>
      </dgm:prSet>
      <dgm:spPr/>
    </dgm:pt>
    <dgm:pt modelId="{8566DCD9-7749-471F-850D-61BA4DA2FDEB}" type="pres">
      <dgm:prSet presAssocID="{C82EA33A-67A6-4225-88B3-F7823A21A7CF}" presName="FiveNodes_5_text" presStyleLbl="node1" presStyleIdx="4" presStyleCnt="5">
        <dgm:presLayoutVars>
          <dgm:bulletEnabled val="1"/>
        </dgm:presLayoutVars>
      </dgm:prSet>
      <dgm:spPr/>
    </dgm:pt>
  </dgm:ptLst>
  <dgm:cxnLst>
    <dgm:cxn modelId="{9E5E0E10-E14A-4AB7-8361-5FF842F7FC76}" type="presOf" srcId="{D4B63796-ED23-4992-9D51-069EAD79C89D}" destId="{F08614DB-4EF7-460F-BE90-F27D37F762B3}" srcOrd="0" destOrd="0" presId="urn:microsoft.com/office/officeart/2005/8/layout/vProcess5"/>
    <dgm:cxn modelId="{067BD620-67D6-42AE-982C-7557B65E147D}" type="presOf" srcId="{35572677-08C1-4EA6-B0B7-8630930B6CE0}" destId="{FA47F367-5DC3-49A7-9E03-D1D5D58E6CBC}" srcOrd="0" destOrd="0" presId="urn:microsoft.com/office/officeart/2005/8/layout/vProcess5"/>
    <dgm:cxn modelId="{74C0C822-7965-4AAD-A8FD-7FA2F9970384}" type="presOf" srcId="{C82EA33A-67A6-4225-88B3-F7823A21A7CF}" destId="{02175642-EBA2-4960-A62C-C05EDE8AD8B6}" srcOrd="0" destOrd="0" presId="urn:microsoft.com/office/officeart/2005/8/layout/vProcess5"/>
    <dgm:cxn modelId="{08B96224-4E88-4ABD-B65C-6AC1C8A933B1}" type="presOf" srcId="{F19F3DD0-93EE-4A35-A882-53B2F2B3C80A}" destId="{09890FBF-89B6-4A7A-B48A-F4435EC6DFED}" srcOrd="0" destOrd="0" presId="urn:microsoft.com/office/officeart/2005/8/layout/vProcess5"/>
    <dgm:cxn modelId="{074DDA5C-EC7B-4056-B8D8-408698DB8CEE}" type="presOf" srcId="{85F37FFD-F010-4D1E-9FB1-989DC118EEC7}" destId="{F72AB23D-DFEA-4F6E-A972-8DBA18391C85}" srcOrd="1" destOrd="0" presId="urn:microsoft.com/office/officeart/2005/8/layout/vProcess5"/>
    <dgm:cxn modelId="{C1E90E43-C18F-4DB1-B4AF-3A3AF180B8A7}" srcId="{C82EA33A-67A6-4225-88B3-F7823A21A7CF}" destId="{35572677-08C1-4EA6-B0B7-8630930B6CE0}" srcOrd="1" destOrd="0" parTransId="{4F5729C5-2940-4204-AE12-C1DEABE185B8}" sibTransId="{D46F054A-AC92-4EAB-ABA9-A122DF751730}"/>
    <dgm:cxn modelId="{DF027A46-DD8C-4EF6-A685-1FD4C39C2CA7}" srcId="{C82EA33A-67A6-4225-88B3-F7823A21A7CF}" destId="{85F37FFD-F010-4D1E-9FB1-989DC118EEC7}" srcOrd="3" destOrd="0" parTransId="{537D9B0E-C053-4D1E-94A4-1F6FF67A289C}" sibTransId="{8B82491D-08C4-4A83-BD0D-E145A2407FB0}"/>
    <dgm:cxn modelId="{4E6CD546-A34A-467D-984E-70E6D9707CD0}" type="presOf" srcId="{2CAF75A3-B5DC-4CDF-BD59-A09AC4413058}" destId="{1C471227-34D7-4203-B542-477165F4192E}" srcOrd="1" destOrd="0" presId="urn:microsoft.com/office/officeart/2005/8/layout/vProcess5"/>
    <dgm:cxn modelId="{BBEF764D-4652-4D85-AB51-9A253C292C75}" type="presOf" srcId="{D4B63796-ED23-4992-9D51-069EAD79C89D}" destId="{0439E313-7E55-43EB-875B-9868EC33B640}" srcOrd="1" destOrd="0" presId="urn:microsoft.com/office/officeart/2005/8/layout/vProcess5"/>
    <dgm:cxn modelId="{1C6DEDB0-5CED-4D8B-80C3-6DEA563690A1}" srcId="{C82EA33A-67A6-4225-88B3-F7823A21A7CF}" destId="{D4B63796-ED23-4992-9D51-069EAD79C89D}" srcOrd="2" destOrd="0" parTransId="{0B306C2D-D41E-408C-BA49-C1262A9377CF}" sibTransId="{F19F3DD0-93EE-4A35-A882-53B2F2B3C80A}"/>
    <dgm:cxn modelId="{44E5E5BF-9CA4-495B-810A-6C2A81F1771E}" type="presOf" srcId="{2CAF75A3-B5DC-4CDF-BD59-A09AC4413058}" destId="{4C8096E9-66DA-476E-B7DD-9F5036AD5DCB}" srcOrd="0" destOrd="0" presId="urn:microsoft.com/office/officeart/2005/8/layout/vProcess5"/>
    <dgm:cxn modelId="{AFF425C1-5121-4057-B168-3C3C96A50AC0}" type="presOf" srcId="{35572677-08C1-4EA6-B0B7-8630930B6CE0}" destId="{0E5CED02-F870-4000-9165-37893C72B16B}" srcOrd="1" destOrd="0" presId="urn:microsoft.com/office/officeart/2005/8/layout/vProcess5"/>
    <dgm:cxn modelId="{D42F7EC5-9442-4B14-BC6B-917C75B74A82}" type="presOf" srcId="{85F37FFD-F010-4D1E-9FB1-989DC118EEC7}" destId="{C9FAE7D4-3A6F-416D-B86A-FF50433D1A84}" srcOrd="0" destOrd="0" presId="urn:microsoft.com/office/officeart/2005/8/layout/vProcess5"/>
    <dgm:cxn modelId="{A355C1C5-2FC0-4CED-B0E5-FAC8733B3DB6}" type="presOf" srcId="{D46F054A-AC92-4EAB-ABA9-A122DF751730}" destId="{415D416C-0B9D-4CE5-8C32-98205A1C7083}" srcOrd="0" destOrd="0" presId="urn:microsoft.com/office/officeart/2005/8/layout/vProcess5"/>
    <dgm:cxn modelId="{A1F968CD-4B78-428F-9C0B-C8F4EC4EDB79}" type="presOf" srcId="{4F17BC20-E456-484E-B950-675C0BBDC841}" destId="{8566DCD9-7749-471F-850D-61BA4DA2FDEB}" srcOrd="1" destOrd="0" presId="urn:microsoft.com/office/officeart/2005/8/layout/vProcess5"/>
    <dgm:cxn modelId="{6FFB26CE-3AE4-4DF1-B551-59051013C2A2}" srcId="{C82EA33A-67A6-4225-88B3-F7823A21A7CF}" destId="{4F17BC20-E456-484E-B950-675C0BBDC841}" srcOrd="4" destOrd="0" parTransId="{46CDE76C-1828-47AB-9E0D-0C9EAC1F3B27}" sibTransId="{EADFDAF1-D8C6-43E6-98B0-2EE2B2C18E0D}"/>
    <dgm:cxn modelId="{FCE5B0CE-DABD-43B4-B970-9FD44B3D01E6}" srcId="{C82EA33A-67A6-4225-88B3-F7823A21A7CF}" destId="{2CAF75A3-B5DC-4CDF-BD59-A09AC4413058}" srcOrd="0" destOrd="0" parTransId="{8CEE2CDC-67F6-44F9-A0CC-1B240EB22874}" sibTransId="{68AE8534-D323-4522-9ABA-C5B77115E3FE}"/>
    <dgm:cxn modelId="{E62C32DD-9915-48C9-87E4-4FF6AB4F6956}" type="presOf" srcId="{8B82491D-08C4-4A83-BD0D-E145A2407FB0}" destId="{27CCFAFD-C956-4073-8A48-88AB191F7B4E}" srcOrd="0" destOrd="0" presId="urn:microsoft.com/office/officeart/2005/8/layout/vProcess5"/>
    <dgm:cxn modelId="{CFABFEEF-C2A0-47FB-9618-7F4E9258481D}" type="presOf" srcId="{4F17BC20-E456-484E-B950-675C0BBDC841}" destId="{D377CE00-261F-4B0B-9279-C29CD7FBCCF5}" srcOrd="0" destOrd="0" presId="urn:microsoft.com/office/officeart/2005/8/layout/vProcess5"/>
    <dgm:cxn modelId="{1A6393F4-F76E-449F-A98B-FBAF8DAF6027}" type="presOf" srcId="{68AE8534-D323-4522-9ABA-C5B77115E3FE}" destId="{B7B7212D-9A30-4EDE-872F-FE0351BEC1E8}" srcOrd="0" destOrd="0" presId="urn:microsoft.com/office/officeart/2005/8/layout/vProcess5"/>
    <dgm:cxn modelId="{669DCF86-220A-4EFE-9121-6C0F5EF05A1A}" type="presParOf" srcId="{02175642-EBA2-4960-A62C-C05EDE8AD8B6}" destId="{DFEA94EB-235D-449D-B57B-8D0B9F6E89FC}" srcOrd="0" destOrd="0" presId="urn:microsoft.com/office/officeart/2005/8/layout/vProcess5"/>
    <dgm:cxn modelId="{A0F8575B-FF12-4474-BE0C-D1A7F1DEC52B}" type="presParOf" srcId="{02175642-EBA2-4960-A62C-C05EDE8AD8B6}" destId="{4C8096E9-66DA-476E-B7DD-9F5036AD5DCB}" srcOrd="1" destOrd="0" presId="urn:microsoft.com/office/officeart/2005/8/layout/vProcess5"/>
    <dgm:cxn modelId="{227B4471-F0ED-41DD-A1AB-2179BA9DC401}" type="presParOf" srcId="{02175642-EBA2-4960-A62C-C05EDE8AD8B6}" destId="{FA47F367-5DC3-49A7-9E03-D1D5D58E6CBC}" srcOrd="2" destOrd="0" presId="urn:microsoft.com/office/officeart/2005/8/layout/vProcess5"/>
    <dgm:cxn modelId="{FB065B5F-8FDF-48C1-9DC5-CB8718FAC911}" type="presParOf" srcId="{02175642-EBA2-4960-A62C-C05EDE8AD8B6}" destId="{F08614DB-4EF7-460F-BE90-F27D37F762B3}" srcOrd="3" destOrd="0" presId="urn:microsoft.com/office/officeart/2005/8/layout/vProcess5"/>
    <dgm:cxn modelId="{61369EB1-4EAF-4098-9CA1-E5D48391BCAA}" type="presParOf" srcId="{02175642-EBA2-4960-A62C-C05EDE8AD8B6}" destId="{C9FAE7D4-3A6F-416D-B86A-FF50433D1A84}" srcOrd="4" destOrd="0" presId="urn:microsoft.com/office/officeart/2005/8/layout/vProcess5"/>
    <dgm:cxn modelId="{2E7559CE-D053-456E-A2C9-D20D3F753524}" type="presParOf" srcId="{02175642-EBA2-4960-A62C-C05EDE8AD8B6}" destId="{D377CE00-261F-4B0B-9279-C29CD7FBCCF5}" srcOrd="5" destOrd="0" presId="urn:microsoft.com/office/officeart/2005/8/layout/vProcess5"/>
    <dgm:cxn modelId="{BE7D1266-C2EA-4787-945F-FC8B767A15B1}" type="presParOf" srcId="{02175642-EBA2-4960-A62C-C05EDE8AD8B6}" destId="{B7B7212D-9A30-4EDE-872F-FE0351BEC1E8}" srcOrd="6" destOrd="0" presId="urn:microsoft.com/office/officeart/2005/8/layout/vProcess5"/>
    <dgm:cxn modelId="{210CEEF1-1B4A-420A-BD45-D7E6575D10BA}" type="presParOf" srcId="{02175642-EBA2-4960-A62C-C05EDE8AD8B6}" destId="{415D416C-0B9D-4CE5-8C32-98205A1C7083}" srcOrd="7" destOrd="0" presId="urn:microsoft.com/office/officeart/2005/8/layout/vProcess5"/>
    <dgm:cxn modelId="{9B79A5A2-8A3B-4A07-8858-89731D0351E6}" type="presParOf" srcId="{02175642-EBA2-4960-A62C-C05EDE8AD8B6}" destId="{09890FBF-89B6-4A7A-B48A-F4435EC6DFED}" srcOrd="8" destOrd="0" presId="urn:microsoft.com/office/officeart/2005/8/layout/vProcess5"/>
    <dgm:cxn modelId="{36FCBA18-9B83-47F0-986F-917F26446465}" type="presParOf" srcId="{02175642-EBA2-4960-A62C-C05EDE8AD8B6}" destId="{27CCFAFD-C956-4073-8A48-88AB191F7B4E}" srcOrd="9" destOrd="0" presId="urn:microsoft.com/office/officeart/2005/8/layout/vProcess5"/>
    <dgm:cxn modelId="{3C218A1E-0567-4781-8FED-57D0033D89DE}" type="presParOf" srcId="{02175642-EBA2-4960-A62C-C05EDE8AD8B6}" destId="{1C471227-34D7-4203-B542-477165F4192E}" srcOrd="10" destOrd="0" presId="urn:microsoft.com/office/officeart/2005/8/layout/vProcess5"/>
    <dgm:cxn modelId="{91869FA6-1BB6-4512-A5A3-8AE0CE785A5C}" type="presParOf" srcId="{02175642-EBA2-4960-A62C-C05EDE8AD8B6}" destId="{0E5CED02-F870-4000-9165-37893C72B16B}" srcOrd="11" destOrd="0" presId="urn:microsoft.com/office/officeart/2005/8/layout/vProcess5"/>
    <dgm:cxn modelId="{32B8E45F-8D81-43E6-861B-83C06CC6FD40}" type="presParOf" srcId="{02175642-EBA2-4960-A62C-C05EDE8AD8B6}" destId="{0439E313-7E55-43EB-875B-9868EC33B640}" srcOrd="12" destOrd="0" presId="urn:microsoft.com/office/officeart/2005/8/layout/vProcess5"/>
    <dgm:cxn modelId="{EF61ED07-3341-461A-8346-3AABA04472C2}" type="presParOf" srcId="{02175642-EBA2-4960-A62C-C05EDE8AD8B6}" destId="{F72AB23D-DFEA-4F6E-A972-8DBA18391C85}" srcOrd="13" destOrd="0" presId="urn:microsoft.com/office/officeart/2005/8/layout/vProcess5"/>
    <dgm:cxn modelId="{B584564A-C8B4-4B20-A1E1-CE8B2EC7FEFE}" type="presParOf" srcId="{02175642-EBA2-4960-A62C-C05EDE8AD8B6}" destId="{8566DCD9-7749-471F-850D-61BA4DA2FDEB}"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AD593D-4BDC-41BC-A0D2-C45D3242E307}"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471AED-FB3B-436C-BFFB-6C9F64F7929F}">
      <dgm:prSet custT="1"/>
      <dgm:spPr/>
      <dgm:t>
        <a:bodyPr/>
        <a:lstStyle/>
        <a:p>
          <a:pPr algn="ctr">
            <a:lnSpc>
              <a:spcPct val="100000"/>
            </a:lnSpc>
            <a:defRPr b="1"/>
          </a:pPr>
          <a:r>
            <a:rPr lang="en-US" sz="2000" b="1" i="0" dirty="0">
              <a:latin typeface="Söhne"/>
            </a:rPr>
            <a:t>Diversification of Revenue Streams</a:t>
          </a:r>
          <a:r>
            <a:rPr lang="en-US" sz="2000" b="0" i="0" dirty="0">
              <a:latin typeface="Söhne"/>
            </a:rPr>
            <a:t>:</a:t>
          </a:r>
          <a:endParaRPr lang="en-US" sz="2000" dirty="0">
            <a:latin typeface="Söhne"/>
          </a:endParaRPr>
        </a:p>
      </dgm:t>
    </dgm:pt>
    <dgm:pt modelId="{F201DA14-ACF9-401E-80FA-C2AD95CFF596}" type="parTrans" cxnId="{BAED18D6-AD7C-410A-A27A-ADFCCEEDD2B3}">
      <dgm:prSet/>
      <dgm:spPr/>
      <dgm:t>
        <a:bodyPr/>
        <a:lstStyle/>
        <a:p>
          <a:pPr algn="ctr"/>
          <a:endParaRPr lang="en-US"/>
        </a:p>
      </dgm:t>
    </dgm:pt>
    <dgm:pt modelId="{94E28CA2-EADF-4C41-9948-87301EB1BF3E}" type="sibTrans" cxnId="{BAED18D6-AD7C-410A-A27A-ADFCCEEDD2B3}">
      <dgm:prSet/>
      <dgm:spPr/>
      <dgm:t>
        <a:bodyPr/>
        <a:lstStyle/>
        <a:p>
          <a:pPr algn="ctr"/>
          <a:endParaRPr lang="en-US"/>
        </a:p>
      </dgm:t>
    </dgm:pt>
    <dgm:pt modelId="{D7C12122-8715-437B-BA78-B54E4E61E883}">
      <dgm:prSet custT="1"/>
      <dgm:spPr/>
      <dgm:t>
        <a:bodyPr/>
        <a:lstStyle/>
        <a:p>
          <a:pPr algn="ctr">
            <a:lnSpc>
              <a:spcPct val="100000"/>
            </a:lnSpc>
          </a:pPr>
          <a:r>
            <a:rPr lang="en-US" sz="1600" b="0" i="0">
              <a:latin typeface="Söhne"/>
            </a:rPr>
            <a:t>Invest in R&amp;D for renewable energies.</a:t>
          </a:r>
          <a:endParaRPr lang="en-US" sz="1600">
            <a:latin typeface="Söhne"/>
          </a:endParaRPr>
        </a:p>
      </dgm:t>
    </dgm:pt>
    <dgm:pt modelId="{AEE59B99-E9F0-4A15-ABFB-D539DBE9B09B}" type="parTrans" cxnId="{C738DDC8-70C7-41AC-8BDA-4B07985E8147}">
      <dgm:prSet/>
      <dgm:spPr/>
      <dgm:t>
        <a:bodyPr/>
        <a:lstStyle/>
        <a:p>
          <a:pPr algn="ctr"/>
          <a:endParaRPr lang="en-US"/>
        </a:p>
      </dgm:t>
    </dgm:pt>
    <dgm:pt modelId="{1BB99F90-D51E-469C-9061-1E0BE923FA51}" type="sibTrans" cxnId="{C738DDC8-70C7-41AC-8BDA-4B07985E8147}">
      <dgm:prSet/>
      <dgm:spPr/>
      <dgm:t>
        <a:bodyPr/>
        <a:lstStyle/>
        <a:p>
          <a:pPr algn="ctr"/>
          <a:endParaRPr lang="en-US"/>
        </a:p>
      </dgm:t>
    </dgm:pt>
    <dgm:pt modelId="{0F484609-B4BB-4B11-97C2-49466A6B64CE}">
      <dgm:prSet custT="1"/>
      <dgm:spPr/>
      <dgm:t>
        <a:bodyPr/>
        <a:lstStyle/>
        <a:p>
          <a:pPr algn="ctr">
            <a:lnSpc>
              <a:spcPct val="100000"/>
            </a:lnSpc>
          </a:pPr>
          <a:r>
            <a:rPr lang="en-US" sz="1600" b="0" i="0" dirty="0">
              <a:latin typeface="Söhne"/>
            </a:rPr>
            <a:t>Explore solar, wind, and hydroelectric power.</a:t>
          </a:r>
          <a:endParaRPr lang="en-US" sz="1600" dirty="0">
            <a:latin typeface="Söhne"/>
          </a:endParaRPr>
        </a:p>
      </dgm:t>
    </dgm:pt>
    <dgm:pt modelId="{B34154B3-EE68-431A-B268-F5716E19FC19}" type="parTrans" cxnId="{56207310-CD0D-4641-B895-42445FAD67F4}">
      <dgm:prSet/>
      <dgm:spPr/>
      <dgm:t>
        <a:bodyPr/>
        <a:lstStyle/>
        <a:p>
          <a:pPr algn="ctr"/>
          <a:endParaRPr lang="en-US"/>
        </a:p>
      </dgm:t>
    </dgm:pt>
    <dgm:pt modelId="{FB3B61C0-078C-4055-B006-F11FEB239C6A}" type="sibTrans" cxnId="{56207310-CD0D-4641-B895-42445FAD67F4}">
      <dgm:prSet/>
      <dgm:spPr/>
      <dgm:t>
        <a:bodyPr/>
        <a:lstStyle/>
        <a:p>
          <a:pPr algn="ctr"/>
          <a:endParaRPr lang="en-US"/>
        </a:p>
      </dgm:t>
    </dgm:pt>
    <dgm:pt modelId="{D0557934-8746-49BB-BAF7-FD5E079434E9}">
      <dgm:prSet custT="1"/>
      <dgm:spPr/>
      <dgm:t>
        <a:bodyPr/>
        <a:lstStyle/>
        <a:p>
          <a:pPr algn="ctr">
            <a:lnSpc>
              <a:spcPct val="100000"/>
            </a:lnSpc>
            <a:defRPr b="1"/>
          </a:pPr>
          <a:r>
            <a:rPr lang="en-US" sz="2000" b="1" i="0" dirty="0">
              <a:latin typeface="Söhne"/>
            </a:rPr>
            <a:t>Carbon-Neutral Technologies</a:t>
          </a:r>
          <a:r>
            <a:rPr lang="en-US" sz="2000" b="0" i="0" dirty="0">
              <a:latin typeface="Söhne"/>
            </a:rPr>
            <a:t>:</a:t>
          </a:r>
          <a:endParaRPr lang="en-US" sz="2000" dirty="0">
            <a:latin typeface="Söhne"/>
          </a:endParaRPr>
        </a:p>
      </dgm:t>
    </dgm:pt>
    <dgm:pt modelId="{B1725847-046B-4147-93BD-9E2AE3F8D807}" type="parTrans" cxnId="{D3BF03E5-CE73-447D-9A31-10CF4FFC50FB}">
      <dgm:prSet/>
      <dgm:spPr/>
      <dgm:t>
        <a:bodyPr/>
        <a:lstStyle/>
        <a:p>
          <a:pPr algn="ctr"/>
          <a:endParaRPr lang="en-US"/>
        </a:p>
      </dgm:t>
    </dgm:pt>
    <dgm:pt modelId="{20D98E4B-D91E-4328-A63D-88E5D4E50F35}" type="sibTrans" cxnId="{D3BF03E5-CE73-447D-9A31-10CF4FFC50FB}">
      <dgm:prSet/>
      <dgm:spPr/>
      <dgm:t>
        <a:bodyPr/>
        <a:lstStyle/>
        <a:p>
          <a:pPr algn="ctr"/>
          <a:endParaRPr lang="en-US"/>
        </a:p>
      </dgm:t>
    </dgm:pt>
    <dgm:pt modelId="{249594EA-8FAA-4981-A245-EA096A983D64}">
      <dgm:prSet custT="1"/>
      <dgm:spPr/>
      <dgm:t>
        <a:bodyPr/>
        <a:lstStyle/>
        <a:p>
          <a:pPr algn="ctr">
            <a:lnSpc>
              <a:spcPct val="100000"/>
            </a:lnSpc>
          </a:pPr>
          <a:r>
            <a:rPr lang="en-US" sz="1600" b="0" i="0">
              <a:latin typeface="Söhne"/>
            </a:rPr>
            <a:t>Allocate resources for carbon capture and storage (CCS) and low-emission extraction.</a:t>
          </a:r>
          <a:endParaRPr lang="en-US" sz="1600">
            <a:latin typeface="Söhne"/>
          </a:endParaRPr>
        </a:p>
      </dgm:t>
    </dgm:pt>
    <dgm:pt modelId="{57DBC199-AD79-4B05-BAA0-C2D2C01B7DB5}" type="parTrans" cxnId="{D5E4B0F0-72CA-43E5-BED9-47865B124A14}">
      <dgm:prSet/>
      <dgm:spPr/>
      <dgm:t>
        <a:bodyPr/>
        <a:lstStyle/>
        <a:p>
          <a:pPr algn="ctr"/>
          <a:endParaRPr lang="en-US"/>
        </a:p>
      </dgm:t>
    </dgm:pt>
    <dgm:pt modelId="{6640EB31-44B8-452F-98A2-7F5C4D452A5C}" type="sibTrans" cxnId="{D5E4B0F0-72CA-43E5-BED9-47865B124A14}">
      <dgm:prSet/>
      <dgm:spPr/>
      <dgm:t>
        <a:bodyPr/>
        <a:lstStyle/>
        <a:p>
          <a:pPr algn="ctr"/>
          <a:endParaRPr lang="en-US"/>
        </a:p>
      </dgm:t>
    </dgm:pt>
    <dgm:pt modelId="{CEB09242-57CB-4756-8248-3D12F9B84011}">
      <dgm:prSet custT="1"/>
      <dgm:spPr/>
      <dgm:t>
        <a:bodyPr/>
        <a:lstStyle/>
        <a:p>
          <a:pPr algn="ctr">
            <a:lnSpc>
              <a:spcPct val="100000"/>
            </a:lnSpc>
            <a:defRPr b="1"/>
          </a:pPr>
          <a:r>
            <a:rPr lang="en-US" sz="2000" b="1" i="0">
              <a:latin typeface="Söhne"/>
            </a:rPr>
            <a:t>Environmental Impact Mitigation</a:t>
          </a:r>
          <a:r>
            <a:rPr lang="en-US" sz="2000" b="0" i="0">
              <a:latin typeface="Söhne"/>
            </a:rPr>
            <a:t>:</a:t>
          </a:r>
          <a:endParaRPr lang="en-US" sz="2000">
            <a:latin typeface="Söhne"/>
          </a:endParaRPr>
        </a:p>
      </dgm:t>
    </dgm:pt>
    <dgm:pt modelId="{D4A167CF-5116-4C9E-94D7-B519FAB0850C}" type="parTrans" cxnId="{0668E66C-6F46-48D1-8444-510BB47995A7}">
      <dgm:prSet/>
      <dgm:spPr/>
      <dgm:t>
        <a:bodyPr/>
        <a:lstStyle/>
        <a:p>
          <a:pPr algn="ctr"/>
          <a:endParaRPr lang="en-US"/>
        </a:p>
      </dgm:t>
    </dgm:pt>
    <dgm:pt modelId="{CC1CEF08-8DD8-46E4-87C7-738093EB8C93}" type="sibTrans" cxnId="{0668E66C-6F46-48D1-8444-510BB47995A7}">
      <dgm:prSet/>
      <dgm:spPr/>
      <dgm:t>
        <a:bodyPr/>
        <a:lstStyle/>
        <a:p>
          <a:pPr algn="ctr"/>
          <a:endParaRPr lang="en-US"/>
        </a:p>
      </dgm:t>
    </dgm:pt>
    <dgm:pt modelId="{409669E1-FE77-4AE4-BBBC-DDA9BF62A095}">
      <dgm:prSet custT="1"/>
      <dgm:spPr/>
      <dgm:t>
        <a:bodyPr/>
        <a:lstStyle/>
        <a:p>
          <a:pPr algn="ctr">
            <a:lnSpc>
              <a:spcPct val="100000"/>
            </a:lnSpc>
          </a:pPr>
          <a:r>
            <a:rPr lang="en-US" sz="1600" b="0" i="0">
              <a:latin typeface="Söhne"/>
            </a:rPr>
            <a:t>Conduct thorough assessments.</a:t>
          </a:r>
          <a:endParaRPr lang="en-US" sz="1600">
            <a:latin typeface="Söhne"/>
          </a:endParaRPr>
        </a:p>
      </dgm:t>
    </dgm:pt>
    <dgm:pt modelId="{7E66EB51-428C-4976-AC31-1F188AC8ABE4}" type="parTrans" cxnId="{0C2F41B3-A4FC-4106-95F8-06917436462E}">
      <dgm:prSet/>
      <dgm:spPr/>
      <dgm:t>
        <a:bodyPr/>
        <a:lstStyle/>
        <a:p>
          <a:pPr algn="ctr"/>
          <a:endParaRPr lang="en-US"/>
        </a:p>
      </dgm:t>
    </dgm:pt>
    <dgm:pt modelId="{F9BFA092-3C6D-432C-8E96-022108C6A771}" type="sibTrans" cxnId="{0C2F41B3-A4FC-4106-95F8-06917436462E}">
      <dgm:prSet/>
      <dgm:spPr/>
      <dgm:t>
        <a:bodyPr/>
        <a:lstStyle/>
        <a:p>
          <a:pPr algn="ctr"/>
          <a:endParaRPr lang="en-US"/>
        </a:p>
      </dgm:t>
    </dgm:pt>
    <dgm:pt modelId="{190E8B76-EBF5-440C-9D90-3AC0F71780B0}">
      <dgm:prSet custT="1"/>
      <dgm:spPr/>
      <dgm:t>
        <a:bodyPr/>
        <a:lstStyle/>
        <a:p>
          <a:pPr algn="ctr">
            <a:lnSpc>
              <a:spcPct val="100000"/>
            </a:lnSpc>
          </a:pPr>
          <a:r>
            <a:rPr lang="en-US" sz="1600" b="0" i="0">
              <a:latin typeface="Söhne"/>
            </a:rPr>
            <a:t>Minimize habitat disruption and protect biodiversity.</a:t>
          </a:r>
          <a:endParaRPr lang="en-US" sz="1600">
            <a:latin typeface="Söhne"/>
          </a:endParaRPr>
        </a:p>
      </dgm:t>
    </dgm:pt>
    <dgm:pt modelId="{656E12F3-853E-4B01-87D6-9619C2E7091E}" type="parTrans" cxnId="{0B1FED53-FB12-4C2C-91B7-31EAD7806911}">
      <dgm:prSet/>
      <dgm:spPr/>
      <dgm:t>
        <a:bodyPr/>
        <a:lstStyle/>
        <a:p>
          <a:pPr algn="ctr"/>
          <a:endParaRPr lang="en-US"/>
        </a:p>
      </dgm:t>
    </dgm:pt>
    <dgm:pt modelId="{2EB8CE8B-EC70-44FD-89C8-0E1910149D18}" type="sibTrans" cxnId="{0B1FED53-FB12-4C2C-91B7-31EAD7806911}">
      <dgm:prSet/>
      <dgm:spPr/>
      <dgm:t>
        <a:bodyPr/>
        <a:lstStyle/>
        <a:p>
          <a:pPr algn="ctr"/>
          <a:endParaRPr lang="en-US"/>
        </a:p>
      </dgm:t>
    </dgm:pt>
    <dgm:pt modelId="{D5BFEBF5-7883-45C1-8E77-446F11DE09AF}">
      <dgm:prSet custT="1"/>
      <dgm:spPr/>
      <dgm:t>
        <a:bodyPr/>
        <a:lstStyle/>
        <a:p>
          <a:pPr algn="ctr">
            <a:lnSpc>
              <a:spcPct val="100000"/>
            </a:lnSpc>
            <a:defRPr b="1"/>
          </a:pPr>
          <a:r>
            <a:rPr lang="en-US" sz="2000" b="1" i="0">
              <a:latin typeface="Söhne"/>
            </a:rPr>
            <a:t>Regulatory Compliance</a:t>
          </a:r>
          <a:r>
            <a:rPr lang="en-US" sz="2000" b="0" i="0">
              <a:latin typeface="Söhne"/>
            </a:rPr>
            <a:t>:</a:t>
          </a:r>
          <a:endParaRPr lang="en-US" sz="2000">
            <a:latin typeface="Söhne"/>
          </a:endParaRPr>
        </a:p>
      </dgm:t>
    </dgm:pt>
    <dgm:pt modelId="{C1D3183F-95BF-4D8D-AF5D-91641D450FF2}" type="parTrans" cxnId="{E02E08D5-4121-4436-9AA2-6EA15AF9A8C7}">
      <dgm:prSet/>
      <dgm:spPr/>
      <dgm:t>
        <a:bodyPr/>
        <a:lstStyle/>
        <a:p>
          <a:pPr algn="ctr"/>
          <a:endParaRPr lang="en-US"/>
        </a:p>
      </dgm:t>
    </dgm:pt>
    <dgm:pt modelId="{840F7501-9564-4333-995A-75D57174590B}" type="sibTrans" cxnId="{E02E08D5-4121-4436-9AA2-6EA15AF9A8C7}">
      <dgm:prSet/>
      <dgm:spPr/>
      <dgm:t>
        <a:bodyPr/>
        <a:lstStyle/>
        <a:p>
          <a:pPr algn="ctr"/>
          <a:endParaRPr lang="en-US"/>
        </a:p>
      </dgm:t>
    </dgm:pt>
    <dgm:pt modelId="{034EDA5F-812B-4B5B-9F8E-9DD41812EF32}">
      <dgm:prSet custT="1"/>
      <dgm:spPr/>
      <dgm:t>
        <a:bodyPr/>
        <a:lstStyle/>
        <a:p>
          <a:pPr algn="ctr">
            <a:lnSpc>
              <a:spcPct val="100000"/>
            </a:lnSpc>
          </a:pPr>
          <a:r>
            <a:rPr lang="en-US" sz="1600" b="0" i="0">
              <a:latin typeface="Söhne"/>
            </a:rPr>
            <a:t>Adhere to evolving environmental standards.</a:t>
          </a:r>
          <a:endParaRPr lang="en-US" sz="1600">
            <a:latin typeface="Söhne"/>
          </a:endParaRPr>
        </a:p>
      </dgm:t>
    </dgm:pt>
    <dgm:pt modelId="{4B93DFDD-8304-4A5D-B793-FD95BC496675}" type="parTrans" cxnId="{C32F1E0B-7B28-4384-8646-173B4E680B34}">
      <dgm:prSet/>
      <dgm:spPr/>
      <dgm:t>
        <a:bodyPr/>
        <a:lstStyle/>
        <a:p>
          <a:pPr algn="ctr"/>
          <a:endParaRPr lang="en-US"/>
        </a:p>
      </dgm:t>
    </dgm:pt>
    <dgm:pt modelId="{84357B1D-4410-4934-A1FB-4981A59D6CBB}" type="sibTrans" cxnId="{C32F1E0B-7B28-4384-8646-173B4E680B34}">
      <dgm:prSet/>
      <dgm:spPr/>
      <dgm:t>
        <a:bodyPr/>
        <a:lstStyle/>
        <a:p>
          <a:pPr algn="ctr"/>
          <a:endParaRPr lang="en-US"/>
        </a:p>
      </dgm:t>
    </dgm:pt>
    <dgm:pt modelId="{C3EC8A68-D539-4FDF-94EE-2911CF303B55}">
      <dgm:prSet custT="1"/>
      <dgm:spPr/>
      <dgm:t>
        <a:bodyPr/>
        <a:lstStyle/>
        <a:p>
          <a:pPr algn="ctr">
            <a:lnSpc>
              <a:spcPct val="100000"/>
            </a:lnSpc>
          </a:pPr>
          <a:r>
            <a:rPr lang="en-US" sz="1600" b="0" i="0">
              <a:latin typeface="Söhne"/>
            </a:rPr>
            <a:t>Uphold industry best practices.</a:t>
          </a:r>
          <a:endParaRPr lang="en-US" sz="1600">
            <a:latin typeface="Söhne"/>
          </a:endParaRPr>
        </a:p>
      </dgm:t>
    </dgm:pt>
    <dgm:pt modelId="{35E39609-5B0F-4545-B0A8-C815C4C8BD3F}" type="parTrans" cxnId="{88937548-B8D9-463D-9051-5630FA87F8B6}">
      <dgm:prSet/>
      <dgm:spPr/>
      <dgm:t>
        <a:bodyPr/>
        <a:lstStyle/>
        <a:p>
          <a:pPr algn="ctr"/>
          <a:endParaRPr lang="en-US"/>
        </a:p>
      </dgm:t>
    </dgm:pt>
    <dgm:pt modelId="{414101F6-AE11-4348-9128-53C14FBE03CB}" type="sibTrans" cxnId="{88937548-B8D9-463D-9051-5630FA87F8B6}">
      <dgm:prSet/>
      <dgm:spPr/>
      <dgm:t>
        <a:bodyPr/>
        <a:lstStyle/>
        <a:p>
          <a:pPr algn="ctr"/>
          <a:endParaRPr lang="en-US"/>
        </a:p>
      </dgm:t>
    </dgm:pt>
    <dgm:pt modelId="{DCC08CE5-C454-4DDA-8A35-F872D71BB6C9}">
      <dgm:prSet custT="1"/>
      <dgm:spPr/>
      <dgm:t>
        <a:bodyPr/>
        <a:lstStyle/>
        <a:p>
          <a:pPr algn="ctr">
            <a:lnSpc>
              <a:spcPct val="100000"/>
            </a:lnSpc>
            <a:defRPr b="1"/>
          </a:pPr>
          <a:r>
            <a:rPr lang="en-US" sz="2000" b="1" i="0">
              <a:latin typeface="Söhne"/>
            </a:rPr>
            <a:t>Transparency and Reporting</a:t>
          </a:r>
          <a:r>
            <a:rPr lang="en-US" sz="2000" b="0" i="0">
              <a:latin typeface="Söhne"/>
            </a:rPr>
            <a:t>:</a:t>
          </a:r>
          <a:endParaRPr lang="en-US" sz="2000">
            <a:latin typeface="Söhne"/>
          </a:endParaRPr>
        </a:p>
      </dgm:t>
    </dgm:pt>
    <dgm:pt modelId="{58CDA092-B857-488F-B581-41CE9367971D}" type="parTrans" cxnId="{D416864D-FFCE-4ED9-8F36-A76B2618A969}">
      <dgm:prSet/>
      <dgm:spPr/>
      <dgm:t>
        <a:bodyPr/>
        <a:lstStyle/>
        <a:p>
          <a:pPr algn="ctr"/>
          <a:endParaRPr lang="en-US"/>
        </a:p>
      </dgm:t>
    </dgm:pt>
    <dgm:pt modelId="{FA9C69E6-D973-4565-B0A2-848BE7C38F51}" type="sibTrans" cxnId="{D416864D-FFCE-4ED9-8F36-A76B2618A969}">
      <dgm:prSet/>
      <dgm:spPr/>
      <dgm:t>
        <a:bodyPr/>
        <a:lstStyle/>
        <a:p>
          <a:pPr algn="ctr"/>
          <a:endParaRPr lang="en-US"/>
        </a:p>
      </dgm:t>
    </dgm:pt>
    <dgm:pt modelId="{653E1472-5103-4207-AAB2-1BBD0481413C}">
      <dgm:prSet custT="1"/>
      <dgm:spPr/>
      <dgm:t>
        <a:bodyPr/>
        <a:lstStyle/>
        <a:p>
          <a:pPr algn="ctr">
            <a:lnSpc>
              <a:spcPct val="100000"/>
            </a:lnSpc>
          </a:pPr>
          <a:r>
            <a:rPr lang="en-US" sz="1600" b="0" i="0" dirty="0">
              <a:latin typeface="Söhne"/>
            </a:rPr>
            <a:t>Demonstrate ESG(*) performance.</a:t>
          </a:r>
          <a:endParaRPr lang="en-US" sz="1600" dirty="0">
            <a:latin typeface="Söhne"/>
          </a:endParaRPr>
        </a:p>
      </dgm:t>
    </dgm:pt>
    <dgm:pt modelId="{47F8036D-C0FA-4E33-B42B-1D75B97AFDB3}" type="parTrans" cxnId="{5E2F1D01-0641-4BD3-80BA-A76F05D04CF6}">
      <dgm:prSet/>
      <dgm:spPr/>
      <dgm:t>
        <a:bodyPr/>
        <a:lstStyle/>
        <a:p>
          <a:pPr algn="ctr"/>
          <a:endParaRPr lang="en-US"/>
        </a:p>
      </dgm:t>
    </dgm:pt>
    <dgm:pt modelId="{89C5807E-ABCD-4951-A74F-2CBC9559E50C}" type="sibTrans" cxnId="{5E2F1D01-0641-4BD3-80BA-A76F05D04CF6}">
      <dgm:prSet/>
      <dgm:spPr/>
      <dgm:t>
        <a:bodyPr/>
        <a:lstStyle/>
        <a:p>
          <a:pPr algn="ctr"/>
          <a:endParaRPr lang="en-US"/>
        </a:p>
      </dgm:t>
    </dgm:pt>
    <dgm:pt modelId="{0DCA62BD-009B-4719-B267-18017395CA64}">
      <dgm:prSet custT="1"/>
      <dgm:spPr/>
      <dgm:t>
        <a:bodyPr/>
        <a:lstStyle/>
        <a:p>
          <a:pPr algn="ctr">
            <a:lnSpc>
              <a:spcPct val="100000"/>
            </a:lnSpc>
          </a:pPr>
          <a:r>
            <a:rPr lang="en-US" sz="1600" b="0" i="0">
              <a:latin typeface="Söhne"/>
            </a:rPr>
            <a:t>Build stakeholder trust.</a:t>
          </a:r>
          <a:endParaRPr lang="en-US" sz="1600">
            <a:latin typeface="Söhne"/>
          </a:endParaRPr>
        </a:p>
      </dgm:t>
    </dgm:pt>
    <dgm:pt modelId="{E9C8694D-ED9C-484E-9541-9E3A7E4FAC0E}" type="parTrans" cxnId="{B035CEFD-EF4E-4497-8098-27DF95E3D37A}">
      <dgm:prSet/>
      <dgm:spPr/>
      <dgm:t>
        <a:bodyPr/>
        <a:lstStyle/>
        <a:p>
          <a:pPr algn="ctr"/>
          <a:endParaRPr lang="en-US"/>
        </a:p>
      </dgm:t>
    </dgm:pt>
    <dgm:pt modelId="{8E71A837-5D16-4DB8-B199-EA8C0A46112D}" type="sibTrans" cxnId="{B035CEFD-EF4E-4497-8098-27DF95E3D37A}">
      <dgm:prSet/>
      <dgm:spPr/>
      <dgm:t>
        <a:bodyPr/>
        <a:lstStyle/>
        <a:p>
          <a:pPr algn="ctr"/>
          <a:endParaRPr lang="en-US"/>
        </a:p>
      </dgm:t>
    </dgm:pt>
    <dgm:pt modelId="{7D9B604D-F87E-4EEA-A724-E94955A30A09}">
      <dgm:prSet custT="1"/>
      <dgm:spPr/>
      <dgm:t>
        <a:bodyPr/>
        <a:lstStyle/>
        <a:p>
          <a:pPr algn="ctr">
            <a:lnSpc>
              <a:spcPct val="100000"/>
            </a:lnSpc>
            <a:defRPr b="1"/>
          </a:pPr>
          <a:r>
            <a:rPr lang="en-US" sz="2000" b="1" i="0">
              <a:latin typeface="Söhne"/>
            </a:rPr>
            <a:t>Community Engagement</a:t>
          </a:r>
          <a:r>
            <a:rPr lang="en-US" sz="2000" b="0" i="0">
              <a:latin typeface="Söhne"/>
            </a:rPr>
            <a:t>:</a:t>
          </a:r>
          <a:endParaRPr lang="en-US" sz="2000">
            <a:latin typeface="Söhne"/>
          </a:endParaRPr>
        </a:p>
      </dgm:t>
    </dgm:pt>
    <dgm:pt modelId="{2A6D211D-E6F1-4AFC-8726-1C090FE3F181}" type="parTrans" cxnId="{C4606A57-7919-43D4-9A43-CAF70C7EE599}">
      <dgm:prSet/>
      <dgm:spPr/>
      <dgm:t>
        <a:bodyPr/>
        <a:lstStyle/>
        <a:p>
          <a:pPr algn="ctr"/>
          <a:endParaRPr lang="en-US"/>
        </a:p>
      </dgm:t>
    </dgm:pt>
    <dgm:pt modelId="{ACC48C35-4A66-4EBB-B70C-1C1606DEB14D}" type="sibTrans" cxnId="{C4606A57-7919-43D4-9A43-CAF70C7EE599}">
      <dgm:prSet/>
      <dgm:spPr/>
      <dgm:t>
        <a:bodyPr/>
        <a:lstStyle/>
        <a:p>
          <a:pPr algn="ctr"/>
          <a:endParaRPr lang="en-US"/>
        </a:p>
      </dgm:t>
    </dgm:pt>
    <dgm:pt modelId="{F4B42805-C044-4C3D-9F24-2A584BAA2F6A}">
      <dgm:prSet custT="1"/>
      <dgm:spPr/>
      <dgm:t>
        <a:bodyPr/>
        <a:lstStyle/>
        <a:p>
          <a:pPr algn="ctr">
            <a:lnSpc>
              <a:spcPct val="100000"/>
            </a:lnSpc>
          </a:pPr>
          <a:r>
            <a:rPr lang="en-US" sz="1600" b="0" i="0">
              <a:latin typeface="Söhne"/>
            </a:rPr>
            <a:t>Address stakeholder concerns.</a:t>
          </a:r>
          <a:endParaRPr lang="en-US" sz="1600">
            <a:latin typeface="Söhne"/>
          </a:endParaRPr>
        </a:p>
      </dgm:t>
    </dgm:pt>
    <dgm:pt modelId="{2714B9E7-94D9-4D91-A6C8-E721551C85DB}" type="parTrans" cxnId="{9BC63357-9DC3-4659-8B13-159EC8A5B126}">
      <dgm:prSet/>
      <dgm:spPr/>
      <dgm:t>
        <a:bodyPr/>
        <a:lstStyle/>
        <a:p>
          <a:pPr algn="ctr"/>
          <a:endParaRPr lang="en-US"/>
        </a:p>
      </dgm:t>
    </dgm:pt>
    <dgm:pt modelId="{0F5F9342-7FF7-43D6-8DB1-F1BF6490611D}" type="sibTrans" cxnId="{9BC63357-9DC3-4659-8B13-159EC8A5B126}">
      <dgm:prSet/>
      <dgm:spPr/>
      <dgm:t>
        <a:bodyPr/>
        <a:lstStyle/>
        <a:p>
          <a:pPr algn="ctr"/>
          <a:endParaRPr lang="en-US"/>
        </a:p>
      </dgm:t>
    </dgm:pt>
    <dgm:pt modelId="{85E4ED48-A543-4D5E-8D19-DF2B913AF5C3}">
      <dgm:prSet custT="1"/>
      <dgm:spPr/>
      <dgm:t>
        <a:bodyPr/>
        <a:lstStyle/>
        <a:p>
          <a:pPr algn="ctr">
            <a:lnSpc>
              <a:spcPct val="100000"/>
            </a:lnSpc>
          </a:pPr>
          <a:r>
            <a:rPr lang="en-US" sz="1600" b="0" i="0">
              <a:latin typeface="Söhne"/>
            </a:rPr>
            <a:t>Invest in education, healthcare, and infrastructure.</a:t>
          </a:r>
          <a:endParaRPr lang="en-US" sz="1600">
            <a:latin typeface="Söhne"/>
          </a:endParaRPr>
        </a:p>
      </dgm:t>
    </dgm:pt>
    <dgm:pt modelId="{0A5BD6A4-91BB-4311-8AED-71C4852F1478}" type="parTrans" cxnId="{C5FC91DA-C09C-4CF2-9BB7-54AD5C5641F8}">
      <dgm:prSet/>
      <dgm:spPr/>
      <dgm:t>
        <a:bodyPr/>
        <a:lstStyle/>
        <a:p>
          <a:pPr algn="ctr"/>
          <a:endParaRPr lang="en-US"/>
        </a:p>
      </dgm:t>
    </dgm:pt>
    <dgm:pt modelId="{74741362-27BF-4CF8-BB5C-8774CF66EF8F}" type="sibTrans" cxnId="{C5FC91DA-C09C-4CF2-9BB7-54AD5C5641F8}">
      <dgm:prSet/>
      <dgm:spPr/>
      <dgm:t>
        <a:bodyPr/>
        <a:lstStyle/>
        <a:p>
          <a:pPr algn="ctr"/>
          <a:endParaRPr lang="en-US"/>
        </a:p>
      </dgm:t>
    </dgm:pt>
    <dgm:pt modelId="{A9FD6ABD-F274-408A-8968-95F9F12399E3}" type="pres">
      <dgm:prSet presAssocID="{7BAD593D-4BDC-41BC-A0D2-C45D3242E307}" presName="root" presStyleCnt="0">
        <dgm:presLayoutVars>
          <dgm:dir/>
          <dgm:resizeHandles val="exact"/>
        </dgm:presLayoutVars>
      </dgm:prSet>
      <dgm:spPr/>
    </dgm:pt>
    <dgm:pt modelId="{57F3B3B0-E0E9-43CD-9538-31F5F45A45A8}" type="pres">
      <dgm:prSet presAssocID="{64471AED-FB3B-436C-BFFB-6C9F64F7929F}" presName="compNode" presStyleCnt="0"/>
      <dgm:spPr/>
    </dgm:pt>
    <dgm:pt modelId="{DFFDB539-38F6-4C0D-A015-F976C631BAD7}" type="pres">
      <dgm:prSet presAssocID="{64471AED-FB3B-436C-BFFB-6C9F64F7929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mill"/>
        </a:ext>
      </dgm:extLst>
    </dgm:pt>
    <dgm:pt modelId="{4628DB2C-8D35-427F-AE2F-A7ADADB8F3FB}" type="pres">
      <dgm:prSet presAssocID="{64471AED-FB3B-436C-BFFB-6C9F64F7929F}" presName="iconSpace" presStyleCnt="0"/>
      <dgm:spPr/>
    </dgm:pt>
    <dgm:pt modelId="{82370065-0322-47B5-BBEE-00135F6CCB3B}" type="pres">
      <dgm:prSet presAssocID="{64471AED-FB3B-436C-BFFB-6C9F64F7929F}" presName="parTx" presStyleLbl="revTx" presStyleIdx="0" presStyleCnt="12">
        <dgm:presLayoutVars>
          <dgm:chMax val="0"/>
          <dgm:chPref val="0"/>
        </dgm:presLayoutVars>
      </dgm:prSet>
      <dgm:spPr/>
    </dgm:pt>
    <dgm:pt modelId="{68D7038D-A7F2-42D8-BE45-BE5661F463CA}" type="pres">
      <dgm:prSet presAssocID="{64471AED-FB3B-436C-BFFB-6C9F64F7929F}" presName="txSpace" presStyleCnt="0"/>
      <dgm:spPr/>
    </dgm:pt>
    <dgm:pt modelId="{E5428569-FD06-4D91-B705-5C2C097276BD}" type="pres">
      <dgm:prSet presAssocID="{64471AED-FB3B-436C-BFFB-6C9F64F7929F}" presName="desTx" presStyleLbl="revTx" presStyleIdx="1" presStyleCnt="12">
        <dgm:presLayoutVars/>
      </dgm:prSet>
      <dgm:spPr/>
    </dgm:pt>
    <dgm:pt modelId="{03D4F122-BAD3-438D-81FA-B38D3F35B5DA}" type="pres">
      <dgm:prSet presAssocID="{94E28CA2-EADF-4C41-9948-87301EB1BF3E}" presName="sibTrans" presStyleCnt="0"/>
      <dgm:spPr/>
    </dgm:pt>
    <dgm:pt modelId="{CDA7661A-07FD-4270-8E08-B7C582E6D5C9}" type="pres">
      <dgm:prSet presAssocID="{D0557934-8746-49BB-BAF7-FD5E079434E9}" presName="compNode" presStyleCnt="0"/>
      <dgm:spPr/>
    </dgm:pt>
    <dgm:pt modelId="{474F65CF-4D54-4AD2-B774-F8424BBA068A}" type="pres">
      <dgm:prSet presAssocID="{D0557934-8746-49BB-BAF7-FD5E079434E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ycle Sign"/>
        </a:ext>
      </dgm:extLst>
    </dgm:pt>
    <dgm:pt modelId="{F1144D22-1CD5-49B9-8F46-DA59143BAEE7}" type="pres">
      <dgm:prSet presAssocID="{D0557934-8746-49BB-BAF7-FD5E079434E9}" presName="iconSpace" presStyleCnt="0"/>
      <dgm:spPr/>
    </dgm:pt>
    <dgm:pt modelId="{96FFD6CB-FCFA-4174-AEEC-506FD967B07C}" type="pres">
      <dgm:prSet presAssocID="{D0557934-8746-49BB-BAF7-FD5E079434E9}" presName="parTx" presStyleLbl="revTx" presStyleIdx="2" presStyleCnt="12">
        <dgm:presLayoutVars>
          <dgm:chMax val="0"/>
          <dgm:chPref val="0"/>
        </dgm:presLayoutVars>
      </dgm:prSet>
      <dgm:spPr/>
    </dgm:pt>
    <dgm:pt modelId="{D0FCD1F7-4BAF-41DE-9DB1-7C2697C21D8F}" type="pres">
      <dgm:prSet presAssocID="{D0557934-8746-49BB-BAF7-FD5E079434E9}" presName="txSpace" presStyleCnt="0"/>
      <dgm:spPr/>
    </dgm:pt>
    <dgm:pt modelId="{61652927-5408-4320-B842-4B83F7FF9116}" type="pres">
      <dgm:prSet presAssocID="{D0557934-8746-49BB-BAF7-FD5E079434E9}" presName="desTx" presStyleLbl="revTx" presStyleIdx="3" presStyleCnt="12">
        <dgm:presLayoutVars/>
      </dgm:prSet>
      <dgm:spPr/>
    </dgm:pt>
    <dgm:pt modelId="{89D2315F-DE2B-4AF9-8C22-B42520AB54C4}" type="pres">
      <dgm:prSet presAssocID="{20D98E4B-D91E-4328-A63D-88E5D4E50F35}" presName="sibTrans" presStyleCnt="0"/>
      <dgm:spPr/>
    </dgm:pt>
    <dgm:pt modelId="{F8555660-F408-4CCB-A734-A915AC0690A1}" type="pres">
      <dgm:prSet presAssocID="{CEB09242-57CB-4756-8248-3D12F9B84011}" presName="compNode" presStyleCnt="0"/>
      <dgm:spPr/>
    </dgm:pt>
    <dgm:pt modelId="{B7CA78AC-370C-4D77-8474-A8B880450FC2}" type="pres">
      <dgm:prSet presAssocID="{CEB09242-57CB-4756-8248-3D12F9B8401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D7E41C48-F227-4CD0-9D09-F99DA30CFD3D}" type="pres">
      <dgm:prSet presAssocID="{CEB09242-57CB-4756-8248-3D12F9B84011}" presName="iconSpace" presStyleCnt="0"/>
      <dgm:spPr/>
    </dgm:pt>
    <dgm:pt modelId="{846534F2-16B2-4404-B197-9A502C00E6DB}" type="pres">
      <dgm:prSet presAssocID="{CEB09242-57CB-4756-8248-3D12F9B84011}" presName="parTx" presStyleLbl="revTx" presStyleIdx="4" presStyleCnt="12">
        <dgm:presLayoutVars>
          <dgm:chMax val="0"/>
          <dgm:chPref val="0"/>
        </dgm:presLayoutVars>
      </dgm:prSet>
      <dgm:spPr/>
    </dgm:pt>
    <dgm:pt modelId="{984032A6-C685-4E0F-8A56-85630E33B6AC}" type="pres">
      <dgm:prSet presAssocID="{CEB09242-57CB-4756-8248-3D12F9B84011}" presName="txSpace" presStyleCnt="0"/>
      <dgm:spPr/>
    </dgm:pt>
    <dgm:pt modelId="{43E13E93-C7D1-4BC1-8478-94986107017E}" type="pres">
      <dgm:prSet presAssocID="{CEB09242-57CB-4756-8248-3D12F9B84011}" presName="desTx" presStyleLbl="revTx" presStyleIdx="5" presStyleCnt="12">
        <dgm:presLayoutVars/>
      </dgm:prSet>
      <dgm:spPr/>
    </dgm:pt>
    <dgm:pt modelId="{A4FEEA71-4214-4262-89D2-1515C9945BE0}" type="pres">
      <dgm:prSet presAssocID="{CC1CEF08-8DD8-46E4-87C7-738093EB8C93}" presName="sibTrans" presStyleCnt="0"/>
      <dgm:spPr/>
    </dgm:pt>
    <dgm:pt modelId="{3C989CC3-56EA-4555-8F3D-0BF33CD946DA}" type="pres">
      <dgm:prSet presAssocID="{D5BFEBF5-7883-45C1-8E77-446F11DE09AF}" presName="compNode" presStyleCnt="0"/>
      <dgm:spPr/>
    </dgm:pt>
    <dgm:pt modelId="{6460FC46-1EA2-4470-802D-C12A9406779E}" type="pres">
      <dgm:prSet presAssocID="{D5BFEBF5-7883-45C1-8E77-446F11DE09A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Judge"/>
        </a:ext>
      </dgm:extLst>
    </dgm:pt>
    <dgm:pt modelId="{3BAEA4F3-C8FA-4D06-9474-3879A3E3D2D5}" type="pres">
      <dgm:prSet presAssocID="{D5BFEBF5-7883-45C1-8E77-446F11DE09AF}" presName="iconSpace" presStyleCnt="0"/>
      <dgm:spPr/>
    </dgm:pt>
    <dgm:pt modelId="{46D76BD0-4B64-48C8-BF6F-DE7BAC20CEAE}" type="pres">
      <dgm:prSet presAssocID="{D5BFEBF5-7883-45C1-8E77-446F11DE09AF}" presName="parTx" presStyleLbl="revTx" presStyleIdx="6" presStyleCnt="12">
        <dgm:presLayoutVars>
          <dgm:chMax val="0"/>
          <dgm:chPref val="0"/>
        </dgm:presLayoutVars>
      </dgm:prSet>
      <dgm:spPr/>
    </dgm:pt>
    <dgm:pt modelId="{A3A53DE1-ED11-42E6-8FD2-87058C4E3DAE}" type="pres">
      <dgm:prSet presAssocID="{D5BFEBF5-7883-45C1-8E77-446F11DE09AF}" presName="txSpace" presStyleCnt="0"/>
      <dgm:spPr/>
    </dgm:pt>
    <dgm:pt modelId="{B3DFF406-543C-47C1-90D9-AFC6305977CB}" type="pres">
      <dgm:prSet presAssocID="{D5BFEBF5-7883-45C1-8E77-446F11DE09AF}" presName="desTx" presStyleLbl="revTx" presStyleIdx="7" presStyleCnt="12">
        <dgm:presLayoutVars/>
      </dgm:prSet>
      <dgm:spPr/>
    </dgm:pt>
    <dgm:pt modelId="{79190AEB-F7D7-47A1-82BB-33FB9475D94A}" type="pres">
      <dgm:prSet presAssocID="{840F7501-9564-4333-995A-75D57174590B}" presName="sibTrans" presStyleCnt="0"/>
      <dgm:spPr/>
    </dgm:pt>
    <dgm:pt modelId="{17A90E64-21BF-4C72-A8CC-1E849DB070DB}" type="pres">
      <dgm:prSet presAssocID="{DCC08CE5-C454-4DDA-8A35-F872D71BB6C9}" presName="compNode" presStyleCnt="0"/>
      <dgm:spPr/>
    </dgm:pt>
    <dgm:pt modelId="{2C39CC47-DDF6-4389-8667-85AD6B90FBC9}" type="pres">
      <dgm:prSet presAssocID="{DCC08CE5-C454-4DDA-8A35-F872D71BB6C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eting"/>
        </a:ext>
      </dgm:extLst>
    </dgm:pt>
    <dgm:pt modelId="{5849D097-CE85-4935-823E-D0698654BC60}" type="pres">
      <dgm:prSet presAssocID="{DCC08CE5-C454-4DDA-8A35-F872D71BB6C9}" presName="iconSpace" presStyleCnt="0"/>
      <dgm:spPr/>
    </dgm:pt>
    <dgm:pt modelId="{6A030903-81B3-4F56-9ACA-C090080BDEE8}" type="pres">
      <dgm:prSet presAssocID="{DCC08CE5-C454-4DDA-8A35-F872D71BB6C9}" presName="parTx" presStyleLbl="revTx" presStyleIdx="8" presStyleCnt="12">
        <dgm:presLayoutVars>
          <dgm:chMax val="0"/>
          <dgm:chPref val="0"/>
        </dgm:presLayoutVars>
      </dgm:prSet>
      <dgm:spPr/>
    </dgm:pt>
    <dgm:pt modelId="{3118E769-780C-455B-AB8D-A0F19D76FACC}" type="pres">
      <dgm:prSet presAssocID="{DCC08CE5-C454-4DDA-8A35-F872D71BB6C9}" presName="txSpace" presStyleCnt="0"/>
      <dgm:spPr/>
    </dgm:pt>
    <dgm:pt modelId="{6168F977-AFFE-4821-BA26-DF5F75999330}" type="pres">
      <dgm:prSet presAssocID="{DCC08CE5-C454-4DDA-8A35-F872D71BB6C9}" presName="desTx" presStyleLbl="revTx" presStyleIdx="9" presStyleCnt="12">
        <dgm:presLayoutVars/>
      </dgm:prSet>
      <dgm:spPr/>
    </dgm:pt>
    <dgm:pt modelId="{E0F226F0-9905-4AA4-911C-5F2F1847AFAF}" type="pres">
      <dgm:prSet presAssocID="{FA9C69E6-D973-4565-B0A2-848BE7C38F51}" presName="sibTrans" presStyleCnt="0"/>
      <dgm:spPr/>
    </dgm:pt>
    <dgm:pt modelId="{0E2D6CD3-D717-469F-8AF6-B5015EF6DD1C}" type="pres">
      <dgm:prSet presAssocID="{7D9B604D-F87E-4EEA-A724-E94955A30A09}" presName="compNode" presStyleCnt="0"/>
      <dgm:spPr/>
    </dgm:pt>
    <dgm:pt modelId="{EB7AC265-BB50-47E0-B0B0-746A790E858D}" type="pres">
      <dgm:prSet presAssocID="{7D9B604D-F87E-4EEA-A724-E94955A30A0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nk"/>
        </a:ext>
      </dgm:extLst>
    </dgm:pt>
    <dgm:pt modelId="{F5CF567D-63F8-46FC-9B46-E2A9811341BB}" type="pres">
      <dgm:prSet presAssocID="{7D9B604D-F87E-4EEA-A724-E94955A30A09}" presName="iconSpace" presStyleCnt="0"/>
      <dgm:spPr/>
    </dgm:pt>
    <dgm:pt modelId="{B49A931B-06B2-4EB7-9A96-63FB8228C2E2}" type="pres">
      <dgm:prSet presAssocID="{7D9B604D-F87E-4EEA-A724-E94955A30A09}" presName="parTx" presStyleLbl="revTx" presStyleIdx="10" presStyleCnt="12">
        <dgm:presLayoutVars>
          <dgm:chMax val="0"/>
          <dgm:chPref val="0"/>
        </dgm:presLayoutVars>
      </dgm:prSet>
      <dgm:spPr/>
    </dgm:pt>
    <dgm:pt modelId="{5C08F9A1-7E0D-45CD-8D84-E613F875C9AD}" type="pres">
      <dgm:prSet presAssocID="{7D9B604D-F87E-4EEA-A724-E94955A30A09}" presName="txSpace" presStyleCnt="0"/>
      <dgm:spPr/>
    </dgm:pt>
    <dgm:pt modelId="{E0F05838-0A64-4376-9F5F-F8B9CDDD11C5}" type="pres">
      <dgm:prSet presAssocID="{7D9B604D-F87E-4EEA-A724-E94955A30A09}" presName="desTx" presStyleLbl="revTx" presStyleIdx="11" presStyleCnt="12">
        <dgm:presLayoutVars/>
      </dgm:prSet>
      <dgm:spPr/>
    </dgm:pt>
  </dgm:ptLst>
  <dgm:cxnLst>
    <dgm:cxn modelId="{5E2F1D01-0641-4BD3-80BA-A76F05D04CF6}" srcId="{DCC08CE5-C454-4DDA-8A35-F872D71BB6C9}" destId="{653E1472-5103-4207-AAB2-1BBD0481413C}" srcOrd="0" destOrd="0" parTransId="{47F8036D-C0FA-4E33-B42B-1D75B97AFDB3}" sibTransId="{89C5807E-ABCD-4951-A74F-2CBC9559E50C}"/>
    <dgm:cxn modelId="{01FE5D08-83A5-4633-9F87-A20F4AB43ED0}" type="presOf" srcId="{7D9B604D-F87E-4EEA-A724-E94955A30A09}" destId="{B49A931B-06B2-4EB7-9A96-63FB8228C2E2}" srcOrd="0" destOrd="0" presId="urn:microsoft.com/office/officeart/2018/5/layout/CenteredIconLabelDescriptionList"/>
    <dgm:cxn modelId="{C32F1E0B-7B28-4384-8646-173B4E680B34}" srcId="{D5BFEBF5-7883-45C1-8E77-446F11DE09AF}" destId="{034EDA5F-812B-4B5B-9F8E-9DD41812EF32}" srcOrd="0" destOrd="0" parTransId="{4B93DFDD-8304-4A5D-B793-FD95BC496675}" sibTransId="{84357B1D-4410-4934-A1FB-4981A59D6CBB}"/>
    <dgm:cxn modelId="{70D8F30D-F41A-4C6B-B978-DF5D64CA983A}" type="presOf" srcId="{0DCA62BD-009B-4719-B267-18017395CA64}" destId="{6168F977-AFFE-4821-BA26-DF5F75999330}" srcOrd="0" destOrd="1" presId="urn:microsoft.com/office/officeart/2018/5/layout/CenteredIconLabelDescriptionList"/>
    <dgm:cxn modelId="{78BA520F-AECE-4843-AD28-259935B74AF7}" type="presOf" srcId="{D7C12122-8715-437B-BA78-B54E4E61E883}" destId="{E5428569-FD06-4D91-B705-5C2C097276BD}" srcOrd="0" destOrd="0" presId="urn:microsoft.com/office/officeart/2018/5/layout/CenteredIconLabelDescriptionList"/>
    <dgm:cxn modelId="{56207310-CD0D-4641-B895-42445FAD67F4}" srcId="{64471AED-FB3B-436C-BFFB-6C9F64F7929F}" destId="{0F484609-B4BB-4B11-97C2-49466A6B64CE}" srcOrd="1" destOrd="0" parTransId="{B34154B3-EE68-431A-B268-F5716E19FC19}" sibTransId="{FB3B61C0-078C-4055-B006-F11FEB239C6A}"/>
    <dgm:cxn modelId="{6EA9F013-859A-4C6C-B0BB-F6E5923896F2}" type="presOf" srcId="{CEB09242-57CB-4756-8248-3D12F9B84011}" destId="{846534F2-16B2-4404-B197-9A502C00E6DB}" srcOrd="0" destOrd="0" presId="urn:microsoft.com/office/officeart/2018/5/layout/CenteredIconLabelDescriptionList"/>
    <dgm:cxn modelId="{CA6AA21B-AB89-476B-9D4F-2D87A1CA14BB}" type="presOf" srcId="{034EDA5F-812B-4B5B-9F8E-9DD41812EF32}" destId="{B3DFF406-543C-47C1-90D9-AFC6305977CB}" srcOrd="0" destOrd="0" presId="urn:microsoft.com/office/officeart/2018/5/layout/CenteredIconLabelDescriptionList"/>
    <dgm:cxn modelId="{D7B66A29-CB7A-4D7E-98B4-C6B3F1CFD13B}" type="presOf" srcId="{D0557934-8746-49BB-BAF7-FD5E079434E9}" destId="{96FFD6CB-FCFA-4174-AEEC-506FD967B07C}" srcOrd="0" destOrd="0" presId="urn:microsoft.com/office/officeart/2018/5/layout/CenteredIconLabelDescriptionList"/>
    <dgm:cxn modelId="{88937548-B8D9-463D-9051-5630FA87F8B6}" srcId="{D5BFEBF5-7883-45C1-8E77-446F11DE09AF}" destId="{C3EC8A68-D539-4FDF-94EE-2911CF303B55}" srcOrd="1" destOrd="0" parTransId="{35E39609-5B0F-4545-B0A8-C815C4C8BD3F}" sibTransId="{414101F6-AE11-4348-9128-53C14FBE03CB}"/>
    <dgm:cxn modelId="{0668E66C-6F46-48D1-8444-510BB47995A7}" srcId="{7BAD593D-4BDC-41BC-A0D2-C45D3242E307}" destId="{CEB09242-57CB-4756-8248-3D12F9B84011}" srcOrd="2" destOrd="0" parTransId="{D4A167CF-5116-4C9E-94D7-B519FAB0850C}" sibTransId="{CC1CEF08-8DD8-46E4-87C7-738093EB8C93}"/>
    <dgm:cxn modelId="{D416864D-FFCE-4ED9-8F36-A76B2618A969}" srcId="{7BAD593D-4BDC-41BC-A0D2-C45D3242E307}" destId="{DCC08CE5-C454-4DDA-8A35-F872D71BB6C9}" srcOrd="4" destOrd="0" parTransId="{58CDA092-B857-488F-B581-41CE9367971D}" sibTransId="{FA9C69E6-D973-4565-B0A2-848BE7C38F51}"/>
    <dgm:cxn modelId="{A2FB3671-E8A7-4842-9FDD-8D19C1B5C5A5}" type="presOf" srcId="{0F484609-B4BB-4B11-97C2-49466A6B64CE}" destId="{E5428569-FD06-4D91-B705-5C2C097276BD}" srcOrd="0" destOrd="1" presId="urn:microsoft.com/office/officeart/2018/5/layout/CenteredIconLabelDescriptionList"/>
    <dgm:cxn modelId="{0B1FED53-FB12-4C2C-91B7-31EAD7806911}" srcId="{CEB09242-57CB-4756-8248-3D12F9B84011}" destId="{190E8B76-EBF5-440C-9D90-3AC0F71780B0}" srcOrd="1" destOrd="0" parTransId="{656E12F3-853E-4B01-87D6-9619C2E7091E}" sibTransId="{2EB8CE8B-EC70-44FD-89C8-0E1910149D18}"/>
    <dgm:cxn modelId="{9BC63357-9DC3-4659-8B13-159EC8A5B126}" srcId="{7D9B604D-F87E-4EEA-A724-E94955A30A09}" destId="{F4B42805-C044-4C3D-9F24-2A584BAA2F6A}" srcOrd="0" destOrd="0" parTransId="{2714B9E7-94D9-4D91-A6C8-E721551C85DB}" sibTransId="{0F5F9342-7FF7-43D6-8DB1-F1BF6490611D}"/>
    <dgm:cxn modelId="{C4606A57-7919-43D4-9A43-CAF70C7EE599}" srcId="{7BAD593D-4BDC-41BC-A0D2-C45D3242E307}" destId="{7D9B604D-F87E-4EEA-A724-E94955A30A09}" srcOrd="5" destOrd="0" parTransId="{2A6D211D-E6F1-4AFC-8726-1C090FE3F181}" sibTransId="{ACC48C35-4A66-4EBB-B70C-1C1606DEB14D}"/>
    <dgm:cxn modelId="{D48FF879-9DDA-400B-AE7B-D70828FE6001}" type="presOf" srcId="{C3EC8A68-D539-4FDF-94EE-2911CF303B55}" destId="{B3DFF406-543C-47C1-90D9-AFC6305977CB}" srcOrd="0" destOrd="1" presId="urn:microsoft.com/office/officeart/2018/5/layout/CenteredIconLabelDescriptionList"/>
    <dgm:cxn modelId="{8929A17E-46BF-4855-ABDC-230D4B3D6A56}" type="presOf" srcId="{249594EA-8FAA-4981-A245-EA096A983D64}" destId="{61652927-5408-4320-B842-4B83F7FF9116}" srcOrd="0" destOrd="0" presId="urn:microsoft.com/office/officeart/2018/5/layout/CenteredIconLabelDescriptionList"/>
    <dgm:cxn modelId="{7AFFFE8E-BEB4-40BA-8820-D4679911CE3E}" type="presOf" srcId="{7BAD593D-4BDC-41BC-A0D2-C45D3242E307}" destId="{A9FD6ABD-F274-408A-8968-95F9F12399E3}" srcOrd="0" destOrd="0" presId="urn:microsoft.com/office/officeart/2018/5/layout/CenteredIconLabelDescriptionList"/>
    <dgm:cxn modelId="{8316DE8F-B572-4392-A399-4218B8375CC4}" type="presOf" srcId="{D5BFEBF5-7883-45C1-8E77-446F11DE09AF}" destId="{46D76BD0-4B64-48C8-BF6F-DE7BAC20CEAE}" srcOrd="0" destOrd="0" presId="urn:microsoft.com/office/officeart/2018/5/layout/CenteredIconLabelDescriptionList"/>
    <dgm:cxn modelId="{F8796494-9E95-4C58-949A-BB8BBA0011D8}" type="presOf" srcId="{653E1472-5103-4207-AAB2-1BBD0481413C}" destId="{6168F977-AFFE-4821-BA26-DF5F75999330}" srcOrd="0" destOrd="0" presId="urn:microsoft.com/office/officeart/2018/5/layout/CenteredIconLabelDescriptionList"/>
    <dgm:cxn modelId="{CFEB51A3-CE42-426F-843C-6F00E04C28E2}" type="presOf" srcId="{190E8B76-EBF5-440C-9D90-3AC0F71780B0}" destId="{43E13E93-C7D1-4BC1-8478-94986107017E}" srcOrd="0" destOrd="1" presId="urn:microsoft.com/office/officeart/2018/5/layout/CenteredIconLabelDescriptionList"/>
    <dgm:cxn modelId="{FAD4ECA3-E2FF-4F16-B9E9-B265E962F9CF}" type="presOf" srcId="{64471AED-FB3B-436C-BFFB-6C9F64F7929F}" destId="{82370065-0322-47B5-BBEE-00135F6CCB3B}" srcOrd="0" destOrd="0" presId="urn:microsoft.com/office/officeart/2018/5/layout/CenteredIconLabelDescriptionList"/>
    <dgm:cxn modelId="{0C2F41B3-A4FC-4106-95F8-06917436462E}" srcId="{CEB09242-57CB-4756-8248-3D12F9B84011}" destId="{409669E1-FE77-4AE4-BBBC-DDA9BF62A095}" srcOrd="0" destOrd="0" parTransId="{7E66EB51-428C-4976-AC31-1F188AC8ABE4}" sibTransId="{F9BFA092-3C6D-432C-8E96-022108C6A771}"/>
    <dgm:cxn modelId="{AB1781C3-FFD8-4E53-928B-C27ACF5E18FC}" type="presOf" srcId="{409669E1-FE77-4AE4-BBBC-DDA9BF62A095}" destId="{43E13E93-C7D1-4BC1-8478-94986107017E}" srcOrd="0" destOrd="0" presId="urn:microsoft.com/office/officeart/2018/5/layout/CenteredIconLabelDescriptionList"/>
    <dgm:cxn modelId="{C738DDC8-70C7-41AC-8BDA-4B07985E8147}" srcId="{64471AED-FB3B-436C-BFFB-6C9F64F7929F}" destId="{D7C12122-8715-437B-BA78-B54E4E61E883}" srcOrd="0" destOrd="0" parTransId="{AEE59B99-E9F0-4A15-ABFB-D539DBE9B09B}" sibTransId="{1BB99F90-D51E-469C-9061-1E0BE923FA51}"/>
    <dgm:cxn modelId="{0D3FE4CE-61E8-4C62-8F39-1A1EB57FC855}" type="presOf" srcId="{85E4ED48-A543-4D5E-8D19-DF2B913AF5C3}" destId="{E0F05838-0A64-4376-9F5F-F8B9CDDD11C5}" srcOrd="0" destOrd="1" presId="urn:microsoft.com/office/officeart/2018/5/layout/CenteredIconLabelDescriptionList"/>
    <dgm:cxn modelId="{E02E08D5-4121-4436-9AA2-6EA15AF9A8C7}" srcId="{7BAD593D-4BDC-41BC-A0D2-C45D3242E307}" destId="{D5BFEBF5-7883-45C1-8E77-446F11DE09AF}" srcOrd="3" destOrd="0" parTransId="{C1D3183F-95BF-4D8D-AF5D-91641D450FF2}" sibTransId="{840F7501-9564-4333-995A-75D57174590B}"/>
    <dgm:cxn modelId="{BAED18D6-AD7C-410A-A27A-ADFCCEEDD2B3}" srcId="{7BAD593D-4BDC-41BC-A0D2-C45D3242E307}" destId="{64471AED-FB3B-436C-BFFB-6C9F64F7929F}" srcOrd="0" destOrd="0" parTransId="{F201DA14-ACF9-401E-80FA-C2AD95CFF596}" sibTransId="{94E28CA2-EADF-4C41-9948-87301EB1BF3E}"/>
    <dgm:cxn modelId="{C5FC91DA-C09C-4CF2-9BB7-54AD5C5641F8}" srcId="{7D9B604D-F87E-4EEA-A724-E94955A30A09}" destId="{85E4ED48-A543-4D5E-8D19-DF2B913AF5C3}" srcOrd="1" destOrd="0" parTransId="{0A5BD6A4-91BB-4311-8AED-71C4852F1478}" sibTransId="{74741362-27BF-4CF8-BB5C-8774CF66EF8F}"/>
    <dgm:cxn modelId="{D3BF03E5-CE73-447D-9A31-10CF4FFC50FB}" srcId="{7BAD593D-4BDC-41BC-A0D2-C45D3242E307}" destId="{D0557934-8746-49BB-BAF7-FD5E079434E9}" srcOrd="1" destOrd="0" parTransId="{B1725847-046B-4147-93BD-9E2AE3F8D807}" sibTransId="{20D98E4B-D91E-4328-A63D-88E5D4E50F35}"/>
    <dgm:cxn modelId="{D5E4B0F0-72CA-43E5-BED9-47865B124A14}" srcId="{D0557934-8746-49BB-BAF7-FD5E079434E9}" destId="{249594EA-8FAA-4981-A245-EA096A983D64}" srcOrd="0" destOrd="0" parTransId="{57DBC199-AD79-4B05-BAA0-C2D2C01B7DB5}" sibTransId="{6640EB31-44B8-452F-98A2-7F5C4D452A5C}"/>
    <dgm:cxn modelId="{849DBAF6-EE9C-4E49-923E-A76CC387AA89}" type="presOf" srcId="{F4B42805-C044-4C3D-9F24-2A584BAA2F6A}" destId="{E0F05838-0A64-4376-9F5F-F8B9CDDD11C5}" srcOrd="0" destOrd="0" presId="urn:microsoft.com/office/officeart/2018/5/layout/CenteredIconLabelDescriptionList"/>
    <dgm:cxn modelId="{B035CEFD-EF4E-4497-8098-27DF95E3D37A}" srcId="{DCC08CE5-C454-4DDA-8A35-F872D71BB6C9}" destId="{0DCA62BD-009B-4719-B267-18017395CA64}" srcOrd="1" destOrd="0" parTransId="{E9C8694D-ED9C-484E-9541-9E3A7E4FAC0E}" sibTransId="{8E71A837-5D16-4DB8-B199-EA8C0A46112D}"/>
    <dgm:cxn modelId="{9D83B4FE-60A6-4FA0-9C9F-430DD71F15C1}" type="presOf" srcId="{DCC08CE5-C454-4DDA-8A35-F872D71BB6C9}" destId="{6A030903-81B3-4F56-9ACA-C090080BDEE8}" srcOrd="0" destOrd="0" presId="urn:microsoft.com/office/officeart/2018/5/layout/CenteredIconLabelDescriptionList"/>
    <dgm:cxn modelId="{4E7186C1-840D-45E1-A461-DE23BE545549}" type="presParOf" srcId="{A9FD6ABD-F274-408A-8968-95F9F12399E3}" destId="{57F3B3B0-E0E9-43CD-9538-31F5F45A45A8}" srcOrd="0" destOrd="0" presId="urn:microsoft.com/office/officeart/2018/5/layout/CenteredIconLabelDescriptionList"/>
    <dgm:cxn modelId="{F61C860C-7DD1-4DAA-AE7E-6BA72EAE3376}" type="presParOf" srcId="{57F3B3B0-E0E9-43CD-9538-31F5F45A45A8}" destId="{DFFDB539-38F6-4C0D-A015-F976C631BAD7}" srcOrd="0" destOrd="0" presId="urn:microsoft.com/office/officeart/2018/5/layout/CenteredIconLabelDescriptionList"/>
    <dgm:cxn modelId="{FF4CDBFE-4E08-4C4C-87C2-7D8947492EB1}" type="presParOf" srcId="{57F3B3B0-E0E9-43CD-9538-31F5F45A45A8}" destId="{4628DB2C-8D35-427F-AE2F-A7ADADB8F3FB}" srcOrd="1" destOrd="0" presId="urn:microsoft.com/office/officeart/2018/5/layout/CenteredIconLabelDescriptionList"/>
    <dgm:cxn modelId="{BD021B89-BA06-4E64-A54A-4CB8845F7E72}" type="presParOf" srcId="{57F3B3B0-E0E9-43CD-9538-31F5F45A45A8}" destId="{82370065-0322-47B5-BBEE-00135F6CCB3B}" srcOrd="2" destOrd="0" presId="urn:microsoft.com/office/officeart/2018/5/layout/CenteredIconLabelDescriptionList"/>
    <dgm:cxn modelId="{5C2B7A7E-1D88-423C-A596-F3D0691FBB17}" type="presParOf" srcId="{57F3B3B0-E0E9-43CD-9538-31F5F45A45A8}" destId="{68D7038D-A7F2-42D8-BE45-BE5661F463CA}" srcOrd="3" destOrd="0" presId="urn:microsoft.com/office/officeart/2018/5/layout/CenteredIconLabelDescriptionList"/>
    <dgm:cxn modelId="{B42AC8A8-5441-4CEF-8F7B-697DBEFD9D27}" type="presParOf" srcId="{57F3B3B0-E0E9-43CD-9538-31F5F45A45A8}" destId="{E5428569-FD06-4D91-B705-5C2C097276BD}" srcOrd="4" destOrd="0" presId="urn:microsoft.com/office/officeart/2018/5/layout/CenteredIconLabelDescriptionList"/>
    <dgm:cxn modelId="{BC4BA17F-63CB-4F3A-86AD-DA6A17F0EC11}" type="presParOf" srcId="{A9FD6ABD-F274-408A-8968-95F9F12399E3}" destId="{03D4F122-BAD3-438D-81FA-B38D3F35B5DA}" srcOrd="1" destOrd="0" presId="urn:microsoft.com/office/officeart/2018/5/layout/CenteredIconLabelDescriptionList"/>
    <dgm:cxn modelId="{F9C2971E-F133-4EB1-84A6-75EF424E8F0E}" type="presParOf" srcId="{A9FD6ABD-F274-408A-8968-95F9F12399E3}" destId="{CDA7661A-07FD-4270-8E08-B7C582E6D5C9}" srcOrd="2" destOrd="0" presId="urn:microsoft.com/office/officeart/2018/5/layout/CenteredIconLabelDescriptionList"/>
    <dgm:cxn modelId="{034398DA-E696-4F1B-B6F2-7C90C84BAD17}" type="presParOf" srcId="{CDA7661A-07FD-4270-8E08-B7C582E6D5C9}" destId="{474F65CF-4D54-4AD2-B774-F8424BBA068A}" srcOrd="0" destOrd="0" presId="urn:microsoft.com/office/officeart/2018/5/layout/CenteredIconLabelDescriptionList"/>
    <dgm:cxn modelId="{5F4681CE-CA64-4378-81F7-B4E2D56BA0FC}" type="presParOf" srcId="{CDA7661A-07FD-4270-8E08-B7C582E6D5C9}" destId="{F1144D22-1CD5-49B9-8F46-DA59143BAEE7}" srcOrd="1" destOrd="0" presId="urn:microsoft.com/office/officeart/2018/5/layout/CenteredIconLabelDescriptionList"/>
    <dgm:cxn modelId="{61005F05-B1DC-4513-9454-2B2A4F0228C9}" type="presParOf" srcId="{CDA7661A-07FD-4270-8E08-B7C582E6D5C9}" destId="{96FFD6CB-FCFA-4174-AEEC-506FD967B07C}" srcOrd="2" destOrd="0" presId="urn:microsoft.com/office/officeart/2018/5/layout/CenteredIconLabelDescriptionList"/>
    <dgm:cxn modelId="{9F86E46F-6B01-4B87-86F3-111E4108A033}" type="presParOf" srcId="{CDA7661A-07FD-4270-8E08-B7C582E6D5C9}" destId="{D0FCD1F7-4BAF-41DE-9DB1-7C2697C21D8F}" srcOrd="3" destOrd="0" presId="urn:microsoft.com/office/officeart/2018/5/layout/CenteredIconLabelDescriptionList"/>
    <dgm:cxn modelId="{122B0EAA-CDBF-41F7-A90F-3A52E9D66903}" type="presParOf" srcId="{CDA7661A-07FD-4270-8E08-B7C582E6D5C9}" destId="{61652927-5408-4320-B842-4B83F7FF9116}" srcOrd="4" destOrd="0" presId="urn:microsoft.com/office/officeart/2018/5/layout/CenteredIconLabelDescriptionList"/>
    <dgm:cxn modelId="{9AAE3163-1494-4B0B-87FA-0858B43A5C3B}" type="presParOf" srcId="{A9FD6ABD-F274-408A-8968-95F9F12399E3}" destId="{89D2315F-DE2B-4AF9-8C22-B42520AB54C4}" srcOrd="3" destOrd="0" presId="urn:microsoft.com/office/officeart/2018/5/layout/CenteredIconLabelDescriptionList"/>
    <dgm:cxn modelId="{DE180E7D-E0F3-4E23-9BA4-DCA382D4F683}" type="presParOf" srcId="{A9FD6ABD-F274-408A-8968-95F9F12399E3}" destId="{F8555660-F408-4CCB-A734-A915AC0690A1}" srcOrd="4" destOrd="0" presId="urn:microsoft.com/office/officeart/2018/5/layout/CenteredIconLabelDescriptionList"/>
    <dgm:cxn modelId="{3F408B9C-29EE-4BFD-9347-4ED9EFB90430}" type="presParOf" srcId="{F8555660-F408-4CCB-A734-A915AC0690A1}" destId="{B7CA78AC-370C-4D77-8474-A8B880450FC2}" srcOrd="0" destOrd="0" presId="urn:microsoft.com/office/officeart/2018/5/layout/CenteredIconLabelDescriptionList"/>
    <dgm:cxn modelId="{33836226-5D6B-4F54-8818-F2F9E8E9A832}" type="presParOf" srcId="{F8555660-F408-4CCB-A734-A915AC0690A1}" destId="{D7E41C48-F227-4CD0-9D09-F99DA30CFD3D}" srcOrd="1" destOrd="0" presId="urn:microsoft.com/office/officeart/2018/5/layout/CenteredIconLabelDescriptionList"/>
    <dgm:cxn modelId="{FEF699C5-3E9A-470D-AA74-2FCE3C506E66}" type="presParOf" srcId="{F8555660-F408-4CCB-A734-A915AC0690A1}" destId="{846534F2-16B2-4404-B197-9A502C00E6DB}" srcOrd="2" destOrd="0" presId="urn:microsoft.com/office/officeart/2018/5/layout/CenteredIconLabelDescriptionList"/>
    <dgm:cxn modelId="{5AEC41AF-9F11-4990-9B16-8D2FA89EB5FA}" type="presParOf" srcId="{F8555660-F408-4CCB-A734-A915AC0690A1}" destId="{984032A6-C685-4E0F-8A56-85630E33B6AC}" srcOrd="3" destOrd="0" presId="urn:microsoft.com/office/officeart/2018/5/layout/CenteredIconLabelDescriptionList"/>
    <dgm:cxn modelId="{3169D90D-F460-4FB0-B9B5-EE34219E96E1}" type="presParOf" srcId="{F8555660-F408-4CCB-A734-A915AC0690A1}" destId="{43E13E93-C7D1-4BC1-8478-94986107017E}" srcOrd="4" destOrd="0" presId="urn:microsoft.com/office/officeart/2018/5/layout/CenteredIconLabelDescriptionList"/>
    <dgm:cxn modelId="{99F14D08-2C94-48DE-864A-32C733EF5860}" type="presParOf" srcId="{A9FD6ABD-F274-408A-8968-95F9F12399E3}" destId="{A4FEEA71-4214-4262-89D2-1515C9945BE0}" srcOrd="5" destOrd="0" presId="urn:microsoft.com/office/officeart/2018/5/layout/CenteredIconLabelDescriptionList"/>
    <dgm:cxn modelId="{A1BC8049-C0D1-4403-AD68-E781488DD1A3}" type="presParOf" srcId="{A9FD6ABD-F274-408A-8968-95F9F12399E3}" destId="{3C989CC3-56EA-4555-8F3D-0BF33CD946DA}" srcOrd="6" destOrd="0" presId="urn:microsoft.com/office/officeart/2018/5/layout/CenteredIconLabelDescriptionList"/>
    <dgm:cxn modelId="{B893CD32-5A96-4400-9834-E0E256AE846A}" type="presParOf" srcId="{3C989CC3-56EA-4555-8F3D-0BF33CD946DA}" destId="{6460FC46-1EA2-4470-802D-C12A9406779E}" srcOrd="0" destOrd="0" presId="urn:microsoft.com/office/officeart/2018/5/layout/CenteredIconLabelDescriptionList"/>
    <dgm:cxn modelId="{19AF5B08-4154-4DAE-870A-407CD3715226}" type="presParOf" srcId="{3C989CC3-56EA-4555-8F3D-0BF33CD946DA}" destId="{3BAEA4F3-C8FA-4D06-9474-3879A3E3D2D5}" srcOrd="1" destOrd="0" presId="urn:microsoft.com/office/officeart/2018/5/layout/CenteredIconLabelDescriptionList"/>
    <dgm:cxn modelId="{AF5F2ABD-7D21-4CA9-A691-B2983990FBAE}" type="presParOf" srcId="{3C989CC3-56EA-4555-8F3D-0BF33CD946DA}" destId="{46D76BD0-4B64-48C8-BF6F-DE7BAC20CEAE}" srcOrd="2" destOrd="0" presId="urn:microsoft.com/office/officeart/2018/5/layout/CenteredIconLabelDescriptionList"/>
    <dgm:cxn modelId="{768E7C2A-7343-4A9B-87ED-E8FCCA750B1C}" type="presParOf" srcId="{3C989CC3-56EA-4555-8F3D-0BF33CD946DA}" destId="{A3A53DE1-ED11-42E6-8FD2-87058C4E3DAE}" srcOrd="3" destOrd="0" presId="urn:microsoft.com/office/officeart/2018/5/layout/CenteredIconLabelDescriptionList"/>
    <dgm:cxn modelId="{D2F0E948-4D5D-4523-9BC4-2C92EFF8B7D5}" type="presParOf" srcId="{3C989CC3-56EA-4555-8F3D-0BF33CD946DA}" destId="{B3DFF406-543C-47C1-90D9-AFC6305977CB}" srcOrd="4" destOrd="0" presId="urn:microsoft.com/office/officeart/2018/5/layout/CenteredIconLabelDescriptionList"/>
    <dgm:cxn modelId="{9F35AFF0-82B2-4EB4-B6D6-4257070B97E4}" type="presParOf" srcId="{A9FD6ABD-F274-408A-8968-95F9F12399E3}" destId="{79190AEB-F7D7-47A1-82BB-33FB9475D94A}" srcOrd="7" destOrd="0" presId="urn:microsoft.com/office/officeart/2018/5/layout/CenteredIconLabelDescriptionList"/>
    <dgm:cxn modelId="{EC7BE04E-1CBC-40F3-AEC3-D796EC2F9D6E}" type="presParOf" srcId="{A9FD6ABD-F274-408A-8968-95F9F12399E3}" destId="{17A90E64-21BF-4C72-A8CC-1E849DB070DB}" srcOrd="8" destOrd="0" presId="urn:microsoft.com/office/officeart/2018/5/layout/CenteredIconLabelDescriptionList"/>
    <dgm:cxn modelId="{C6143F3A-CD3A-4EC4-AAB4-C18A678540A1}" type="presParOf" srcId="{17A90E64-21BF-4C72-A8CC-1E849DB070DB}" destId="{2C39CC47-DDF6-4389-8667-85AD6B90FBC9}" srcOrd="0" destOrd="0" presId="urn:microsoft.com/office/officeart/2018/5/layout/CenteredIconLabelDescriptionList"/>
    <dgm:cxn modelId="{EAA13F37-B075-4BB4-B096-922C025C8D90}" type="presParOf" srcId="{17A90E64-21BF-4C72-A8CC-1E849DB070DB}" destId="{5849D097-CE85-4935-823E-D0698654BC60}" srcOrd="1" destOrd="0" presId="urn:microsoft.com/office/officeart/2018/5/layout/CenteredIconLabelDescriptionList"/>
    <dgm:cxn modelId="{DDC1B8E5-808C-4904-9005-E6D38C0A45AF}" type="presParOf" srcId="{17A90E64-21BF-4C72-A8CC-1E849DB070DB}" destId="{6A030903-81B3-4F56-9ACA-C090080BDEE8}" srcOrd="2" destOrd="0" presId="urn:microsoft.com/office/officeart/2018/5/layout/CenteredIconLabelDescriptionList"/>
    <dgm:cxn modelId="{A57DF6DA-A3D3-43B3-B5B9-0013035E782F}" type="presParOf" srcId="{17A90E64-21BF-4C72-A8CC-1E849DB070DB}" destId="{3118E769-780C-455B-AB8D-A0F19D76FACC}" srcOrd="3" destOrd="0" presId="urn:microsoft.com/office/officeart/2018/5/layout/CenteredIconLabelDescriptionList"/>
    <dgm:cxn modelId="{B6C33B5C-CA82-4AE3-8386-C6B9858D28DA}" type="presParOf" srcId="{17A90E64-21BF-4C72-A8CC-1E849DB070DB}" destId="{6168F977-AFFE-4821-BA26-DF5F75999330}" srcOrd="4" destOrd="0" presId="urn:microsoft.com/office/officeart/2018/5/layout/CenteredIconLabelDescriptionList"/>
    <dgm:cxn modelId="{11B003E8-CCE6-431E-84C4-98DEB31B8CC2}" type="presParOf" srcId="{A9FD6ABD-F274-408A-8968-95F9F12399E3}" destId="{E0F226F0-9905-4AA4-911C-5F2F1847AFAF}" srcOrd="9" destOrd="0" presId="urn:microsoft.com/office/officeart/2018/5/layout/CenteredIconLabelDescriptionList"/>
    <dgm:cxn modelId="{9D8822C9-E268-4368-9592-C976F0C069A4}" type="presParOf" srcId="{A9FD6ABD-F274-408A-8968-95F9F12399E3}" destId="{0E2D6CD3-D717-469F-8AF6-B5015EF6DD1C}" srcOrd="10" destOrd="0" presId="urn:microsoft.com/office/officeart/2018/5/layout/CenteredIconLabelDescriptionList"/>
    <dgm:cxn modelId="{E38B53F7-F069-4153-804D-FCF5C4F9CBC8}" type="presParOf" srcId="{0E2D6CD3-D717-469F-8AF6-B5015EF6DD1C}" destId="{EB7AC265-BB50-47E0-B0B0-746A790E858D}" srcOrd="0" destOrd="0" presId="urn:microsoft.com/office/officeart/2018/5/layout/CenteredIconLabelDescriptionList"/>
    <dgm:cxn modelId="{92AAD2E1-24E1-47EE-A6F7-7D687D5DC85B}" type="presParOf" srcId="{0E2D6CD3-D717-469F-8AF6-B5015EF6DD1C}" destId="{F5CF567D-63F8-46FC-9B46-E2A9811341BB}" srcOrd="1" destOrd="0" presId="urn:microsoft.com/office/officeart/2018/5/layout/CenteredIconLabelDescriptionList"/>
    <dgm:cxn modelId="{95B4D912-87AC-4B98-8B2D-C0BA761C4DA6}" type="presParOf" srcId="{0E2D6CD3-D717-469F-8AF6-B5015EF6DD1C}" destId="{B49A931B-06B2-4EB7-9A96-63FB8228C2E2}" srcOrd="2" destOrd="0" presId="urn:microsoft.com/office/officeart/2018/5/layout/CenteredIconLabelDescriptionList"/>
    <dgm:cxn modelId="{2F4784F2-6C14-4222-855D-EEBC1ECB1C9B}" type="presParOf" srcId="{0E2D6CD3-D717-469F-8AF6-B5015EF6DD1C}" destId="{5C08F9A1-7E0D-45CD-8D84-E613F875C9AD}" srcOrd="3" destOrd="0" presId="urn:microsoft.com/office/officeart/2018/5/layout/CenteredIconLabelDescriptionList"/>
    <dgm:cxn modelId="{48A5B4BC-0B2F-476A-992B-479187188082}" type="presParOf" srcId="{0E2D6CD3-D717-469F-8AF6-B5015EF6DD1C}" destId="{E0F05838-0A64-4376-9F5F-F8B9CDDD11C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5CB68-2F81-4926-9807-44FA028BD7FF}">
      <dsp:nvSpPr>
        <dsp:cNvPr id="0" name=""/>
        <dsp:cNvSpPr/>
      </dsp:nvSpPr>
      <dsp:spPr>
        <a:xfrm>
          <a:off x="0" y="4267"/>
          <a:ext cx="10435116" cy="72422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460301-5103-4875-B51D-8268FFDC2553}">
      <dsp:nvSpPr>
        <dsp:cNvPr id="0" name=""/>
        <dsp:cNvSpPr/>
      </dsp:nvSpPr>
      <dsp:spPr>
        <a:xfrm>
          <a:off x="219077" y="167217"/>
          <a:ext cx="398323" cy="3983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4292AA-A3F9-4C7D-9D95-D23832BFA838}">
      <dsp:nvSpPr>
        <dsp:cNvPr id="0" name=""/>
        <dsp:cNvSpPr/>
      </dsp:nvSpPr>
      <dsp:spPr>
        <a:xfrm>
          <a:off x="836478" y="4267"/>
          <a:ext cx="4695802" cy="724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7" tIns="76647" rIns="76647" bIns="76647"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Söhne"/>
              <a:cs typeface="Times New Roman" panose="02020603050405020304" pitchFamily="18" charset="0"/>
            </a:rPr>
            <a:t>Company Profile</a:t>
          </a:r>
          <a:endParaRPr lang="en-US" sz="1600" kern="1200" dirty="0">
            <a:latin typeface="Söhne"/>
            <a:cs typeface="Times New Roman" panose="02020603050405020304" pitchFamily="18" charset="0"/>
          </a:endParaRPr>
        </a:p>
      </dsp:txBody>
      <dsp:txXfrm>
        <a:off x="836478" y="4267"/>
        <a:ext cx="4695802" cy="724223"/>
      </dsp:txXfrm>
    </dsp:sp>
    <dsp:sp modelId="{4DB0930D-E7BE-4C1C-BE33-F3B5FCF532D8}">
      <dsp:nvSpPr>
        <dsp:cNvPr id="0" name=""/>
        <dsp:cNvSpPr/>
      </dsp:nvSpPr>
      <dsp:spPr>
        <a:xfrm>
          <a:off x="5532280" y="4267"/>
          <a:ext cx="4902017" cy="724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7" tIns="76647" rIns="76647" bIns="76647" numCol="1" spcCol="1270" anchor="ctr" anchorCtr="0">
          <a:noAutofit/>
        </a:bodyPr>
        <a:lstStyle/>
        <a:p>
          <a:pPr marL="0" lvl="0" indent="0" algn="l" defTabSz="533400">
            <a:lnSpc>
              <a:spcPct val="100000"/>
            </a:lnSpc>
            <a:spcBef>
              <a:spcPct val="0"/>
            </a:spcBef>
            <a:spcAft>
              <a:spcPct val="35000"/>
            </a:spcAft>
            <a:buNone/>
          </a:pPr>
          <a:r>
            <a:rPr lang="en-US" sz="1200" b="0" i="0" kern="1200" dirty="0">
              <a:latin typeface="Söhne"/>
              <a:cs typeface="Times New Roman" panose="02020603050405020304" pitchFamily="18" charset="0"/>
            </a:rPr>
            <a:t>1.A brief history of the company</a:t>
          </a:r>
          <a:endParaRPr lang="en-US" sz="1200" kern="1200" dirty="0">
            <a:latin typeface="Söhne"/>
            <a:cs typeface="Times New Roman" panose="02020603050405020304" pitchFamily="18" charset="0"/>
          </a:endParaRPr>
        </a:p>
        <a:p>
          <a:pPr marL="0" lvl="0" indent="0" algn="l" defTabSz="533400">
            <a:lnSpc>
              <a:spcPct val="100000"/>
            </a:lnSpc>
            <a:spcBef>
              <a:spcPct val="0"/>
            </a:spcBef>
            <a:spcAft>
              <a:spcPct val="35000"/>
            </a:spcAft>
            <a:buNone/>
          </a:pPr>
          <a:r>
            <a:rPr lang="en-US" sz="1200" b="0" i="0" kern="1200" dirty="0">
              <a:latin typeface="Söhne"/>
              <a:cs typeface="Times New Roman" panose="02020603050405020304" pitchFamily="18" charset="0"/>
            </a:rPr>
            <a:t>2.Relevant data such as revenues, employees, and market share</a:t>
          </a:r>
          <a:endParaRPr lang="en-US" sz="1200" kern="1200" dirty="0">
            <a:latin typeface="Söhne"/>
            <a:cs typeface="Times New Roman" panose="02020603050405020304" pitchFamily="18" charset="0"/>
          </a:endParaRPr>
        </a:p>
        <a:p>
          <a:pPr marL="0" lvl="0" indent="0" algn="l" defTabSz="533400">
            <a:lnSpc>
              <a:spcPct val="100000"/>
            </a:lnSpc>
            <a:spcBef>
              <a:spcPct val="0"/>
            </a:spcBef>
            <a:spcAft>
              <a:spcPct val="35000"/>
            </a:spcAft>
            <a:buNone/>
          </a:pPr>
          <a:r>
            <a:rPr lang="en-US" sz="1200" b="0" i="0" kern="1200" dirty="0">
              <a:latin typeface="Söhne"/>
              <a:cs typeface="Times New Roman" panose="02020603050405020304" pitchFamily="18" charset="0"/>
            </a:rPr>
            <a:t>3.Governance and ownership structure of the company</a:t>
          </a:r>
          <a:endParaRPr lang="en-US" sz="1200" kern="1200" dirty="0">
            <a:latin typeface="Söhne"/>
            <a:cs typeface="Times New Roman" panose="02020603050405020304" pitchFamily="18" charset="0"/>
          </a:endParaRPr>
        </a:p>
      </dsp:txBody>
      <dsp:txXfrm>
        <a:off x="5532280" y="4267"/>
        <a:ext cx="4902017" cy="724223"/>
      </dsp:txXfrm>
    </dsp:sp>
    <dsp:sp modelId="{0917220B-438D-48EB-ADC5-E240A621AC1E}">
      <dsp:nvSpPr>
        <dsp:cNvPr id="0" name=""/>
        <dsp:cNvSpPr/>
      </dsp:nvSpPr>
      <dsp:spPr>
        <a:xfrm>
          <a:off x="0" y="909547"/>
          <a:ext cx="10435116" cy="72422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6BCC5A-E7D6-43F6-9673-7892A5650DE6}">
      <dsp:nvSpPr>
        <dsp:cNvPr id="0" name=""/>
        <dsp:cNvSpPr/>
      </dsp:nvSpPr>
      <dsp:spPr>
        <a:xfrm>
          <a:off x="219077" y="1072497"/>
          <a:ext cx="398323" cy="3983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FE2C5-8487-4F53-9383-70185B1D9759}">
      <dsp:nvSpPr>
        <dsp:cNvPr id="0" name=""/>
        <dsp:cNvSpPr/>
      </dsp:nvSpPr>
      <dsp:spPr>
        <a:xfrm>
          <a:off x="836478" y="909547"/>
          <a:ext cx="4695802" cy="724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7" tIns="76647" rIns="76647" bIns="76647"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Söhne"/>
              <a:cs typeface="Times New Roman" panose="02020603050405020304" pitchFamily="18" charset="0"/>
            </a:rPr>
            <a:t>Sector Analysis</a:t>
          </a:r>
          <a:endParaRPr lang="en-US" sz="1600" kern="1200" dirty="0">
            <a:latin typeface="Söhne"/>
            <a:cs typeface="Times New Roman" panose="02020603050405020304" pitchFamily="18" charset="0"/>
          </a:endParaRPr>
        </a:p>
      </dsp:txBody>
      <dsp:txXfrm>
        <a:off x="836478" y="909547"/>
        <a:ext cx="4695802" cy="724223"/>
      </dsp:txXfrm>
    </dsp:sp>
    <dsp:sp modelId="{FD000330-AF5F-4DDB-AF2C-C9FC72D09291}">
      <dsp:nvSpPr>
        <dsp:cNvPr id="0" name=""/>
        <dsp:cNvSpPr/>
      </dsp:nvSpPr>
      <dsp:spPr>
        <a:xfrm>
          <a:off x="5532280" y="909547"/>
          <a:ext cx="4902017" cy="724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7" tIns="76647" rIns="76647" bIns="76647" numCol="1" spcCol="1270" anchor="ctr" anchorCtr="0">
          <a:noAutofit/>
        </a:bodyPr>
        <a:lstStyle/>
        <a:p>
          <a:pPr marL="0" lvl="0" indent="0" algn="l" defTabSz="533400">
            <a:lnSpc>
              <a:spcPct val="100000"/>
            </a:lnSpc>
            <a:spcBef>
              <a:spcPct val="0"/>
            </a:spcBef>
            <a:spcAft>
              <a:spcPct val="35000"/>
            </a:spcAft>
            <a:buNone/>
          </a:pPr>
          <a:r>
            <a:rPr lang="en-US" sz="1200" b="0" i="0" kern="1200">
              <a:latin typeface="Söhne"/>
              <a:cs typeface="Times New Roman" panose="02020603050405020304" pitchFamily="18" charset="0"/>
            </a:rPr>
            <a:t>1.Classification of Economic Activities and leading players in the industry</a:t>
          </a:r>
          <a:endParaRPr lang="en-US" sz="1200" kern="1200">
            <a:latin typeface="Söhne"/>
            <a:cs typeface="Times New Roman" panose="02020603050405020304" pitchFamily="18" charset="0"/>
          </a:endParaRPr>
        </a:p>
        <a:p>
          <a:pPr marL="0" lvl="0" indent="0" algn="l" defTabSz="533400">
            <a:lnSpc>
              <a:spcPct val="100000"/>
            </a:lnSpc>
            <a:spcBef>
              <a:spcPct val="0"/>
            </a:spcBef>
            <a:spcAft>
              <a:spcPct val="35000"/>
            </a:spcAft>
            <a:buNone/>
          </a:pPr>
          <a:r>
            <a:rPr lang="en-US" sz="1200" b="0" i="0" kern="1200" dirty="0">
              <a:latin typeface="Söhne"/>
              <a:cs typeface="Times New Roman" panose="02020603050405020304" pitchFamily="18" charset="0"/>
            </a:rPr>
            <a:t>2.Any barriers to entry and their type</a:t>
          </a:r>
          <a:endParaRPr lang="en-US" sz="1200" kern="1200" dirty="0">
            <a:latin typeface="Söhne"/>
            <a:cs typeface="Times New Roman" panose="02020603050405020304" pitchFamily="18" charset="0"/>
          </a:endParaRPr>
        </a:p>
        <a:p>
          <a:pPr marL="0" lvl="0" indent="0" algn="l" defTabSz="533400">
            <a:lnSpc>
              <a:spcPct val="100000"/>
            </a:lnSpc>
            <a:spcBef>
              <a:spcPct val="0"/>
            </a:spcBef>
            <a:spcAft>
              <a:spcPct val="35000"/>
            </a:spcAft>
            <a:buNone/>
          </a:pPr>
          <a:r>
            <a:rPr lang="en-US" sz="1200" b="0" i="0" kern="1200" dirty="0">
              <a:latin typeface="Söhne"/>
              <a:cs typeface="Times New Roman" panose="02020603050405020304" pitchFamily="18" charset="0"/>
            </a:rPr>
            <a:t>3.Level of concentration within the sector</a:t>
          </a:r>
          <a:endParaRPr lang="en-US" sz="1200" kern="1200" dirty="0">
            <a:latin typeface="Söhne"/>
            <a:cs typeface="Times New Roman" panose="02020603050405020304" pitchFamily="18" charset="0"/>
          </a:endParaRPr>
        </a:p>
      </dsp:txBody>
      <dsp:txXfrm>
        <a:off x="5532280" y="909547"/>
        <a:ext cx="4902017" cy="724223"/>
      </dsp:txXfrm>
    </dsp:sp>
    <dsp:sp modelId="{146EB836-6051-4E46-895C-377C5289E1C9}">
      <dsp:nvSpPr>
        <dsp:cNvPr id="0" name=""/>
        <dsp:cNvSpPr/>
      </dsp:nvSpPr>
      <dsp:spPr>
        <a:xfrm>
          <a:off x="0" y="1814826"/>
          <a:ext cx="10435116" cy="72422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2122A4-E33D-4FB9-B0FF-4A4CC8E3E7A1}">
      <dsp:nvSpPr>
        <dsp:cNvPr id="0" name=""/>
        <dsp:cNvSpPr/>
      </dsp:nvSpPr>
      <dsp:spPr>
        <a:xfrm>
          <a:off x="219077" y="1977777"/>
          <a:ext cx="398323" cy="3983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38C510-FC61-46A0-B528-6EB83E60C07F}">
      <dsp:nvSpPr>
        <dsp:cNvPr id="0" name=""/>
        <dsp:cNvSpPr/>
      </dsp:nvSpPr>
      <dsp:spPr>
        <a:xfrm>
          <a:off x="836478" y="1814826"/>
          <a:ext cx="4695802" cy="724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7" tIns="76647" rIns="76647" bIns="76647"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Söhne"/>
              <a:cs typeface="Times New Roman" panose="02020603050405020304" pitchFamily="18" charset="0"/>
            </a:rPr>
            <a:t>Strategic Analysis</a:t>
          </a:r>
          <a:endParaRPr lang="en-US" sz="1600" kern="1200" dirty="0">
            <a:latin typeface="Söhne"/>
            <a:cs typeface="Times New Roman" panose="02020603050405020304" pitchFamily="18" charset="0"/>
          </a:endParaRPr>
        </a:p>
      </dsp:txBody>
      <dsp:txXfrm>
        <a:off x="836478" y="1814826"/>
        <a:ext cx="4695802" cy="724223"/>
      </dsp:txXfrm>
    </dsp:sp>
    <dsp:sp modelId="{A30DF01C-5095-4511-8A47-CE104FC06D28}">
      <dsp:nvSpPr>
        <dsp:cNvPr id="0" name=""/>
        <dsp:cNvSpPr/>
      </dsp:nvSpPr>
      <dsp:spPr>
        <a:xfrm>
          <a:off x="5532280" y="1814826"/>
          <a:ext cx="4902017" cy="724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7" tIns="76647" rIns="76647" bIns="76647" numCol="1" spcCol="1270" anchor="ctr" anchorCtr="0">
          <a:noAutofit/>
        </a:bodyPr>
        <a:lstStyle/>
        <a:p>
          <a:pPr marL="0" lvl="0" indent="0" algn="l" defTabSz="533400">
            <a:lnSpc>
              <a:spcPct val="100000"/>
            </a:lnSpc>
            <a:spcBef>
              <a:spcPct val="0"/>
            </a:spcBef>
            <a:spcAft>
              <a:spcPct val="35000"/>
            </a:spcAft>
            <a:buNone/>
          </a:pPr>
          <a:r>
            <a:rPr lang="en-US" sz="1200" b="0" i="0" kern="1200">
              <a:latin typeface="Söhne"/>
              <a:cs typeface="Times New Roman" panose="02020603050405020304" pitchFamily="18" charset="0"/>
            </a:rPr>
            <a:t>1.Degree of differentiation of the company</a:t>
          </a:r>
          <a:endParaRPr lang="en-US" sz="1200" kern="1200">
            <a:latin typeface="Söhne"/>
            <a:cs typeface="Times New Roman" panose="02020603050405020304" pitchFamily="18" charset="0"/>
          </a:endParaRPr>
        </a:p>
        <a:p>
          <a:pPr marL="0" lvl="0" indent="0" algn="l" defTabSz="533400">
            <a:lnSpc>
              <a:spcPct val="100000"/>
            </a:lnSpc>
            <a:spcBef>
              <a:spcPct val="0"/>
            </a:spcBef>
            <a:spcAft>
              <a:spcPct val="35000"/>
            </a:spcAft>
            <a:buNone/>
          </a:pPr>
          <a:r>
            <a:rPr lang="en-US" sz="1200" b="0" i="0" kern="1200">
              <a:latin typeface="Söhne"/>
              <a:cs typeface="Times New Roman" panose="02020603050405020304" pitchFamily="18" charset="0"/>
            </a:rPr>
            <a:t>2.Degree of diversification of the company</a:t>
          </a:r>
          <a:endParaRPr lang="en-US" sz="1200" kern="1200">
            <a:latin typeface="Söhne"/>
            <a:cs typeface="Times New Roman" panose="02020603050405020304" pitchFamily="18" charset="0"/>
          </a:endParaRPr>
        </a:p>
        <a:p>
          <a:pPr marL="0" lvl="0" indent="0" algn="l" defTabSz="533400">
            <a:lnSpc>
              <a:spcPct val="100000"/>
            </a:lnSpc>
            <a:spcBef>
              <a:spcPct val="0"/>
            </a:spcBef>
            <a:spcAft>
              <a:spcPct val="35000"/>
            </a:spcAft>
            <a:buNone/>
          </a:pPr>
          <a:r>
            <a:rPr lang="en-US" sz="1200" b="0" i="0" kern="1200" dirty="0">
              <a:latin typeface="Söhne"/>
              <a:cs typeface="Times New Roman" panose="02020603050405020304" pitchFamily="18" charset="0"/>
            </a:rPr>
            <a:t>3.Degree of integration of the company</a:t>
          </a:r>
          <a:endParaRPr lang="en-US" sz="1200" kern="1200" dirty="0">
            <a:latin typeface="Söhne"/>
            <a:cs typeface="Times New Roman" panose="02020603050405020304" pitchFamily="18" charset="0"/>
          </a:endParaRPr>
        </a:p>
      </dsp:txBody>
      <dsp:txXfrm>
        <a:off x="5532280" y="1814826"/>
        <a:ext cx="4902017" cy="724223"/>
      </dsp:txXfrm>
    </dsp:sp>
    <dsp:sp modelId="{B0642F85-A6B9-4AF4-B9CB-20095A1B37DF}">
      <dsp:nvSpPr>
        <dsp:cNvPr id="0" name=""/>
        <dsp:cNvSpPr/>
      </dsp:nvSpPr>
      <dsp:spPr>
        <a:xfrm>
          <a:off x="0" y="2720106"/>
          <a:ext cx="10435116" cy="72422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D88F60-5EEE-452A-B972-D56E9AC6061D}">
      <dsp:nvSpPr>
        <dsp:cNvPr id="0" name=""/>
        <dsp:cNvSpPr/>
      </dsp:nvSpPr>
      <dsp:spPr>
        <a:xfrm>
          <a:off x="219077" y="2883056"/>
          <a:ext cx="398323" cy="3983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689A4F-E3A5-437E-940E-32FED50869C0}">
      <dsp:nvSpPr>
        <dsp:cNvPr id="0" name=""/>
        <dsp:cNvSpPr/>
      </dsp:nvSpPr>
      <dsp:spPr>
        <a:xfrm>
          <a:off x="836478" y="2720106"/>
          <a:ext cx="9597819" cy="724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7" tIns="76647" rIns="76647" bIns="76647"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Söhne"/>
              <a:cs typeface="Times New Roman" panose="02020603050405020304" pitchFamily="18" charset="0"/>
            </a:rPr>
            <a:t>Sustainability Strategies</a:t>
          </a:r>
          <a:endParaRPr lang="en-US" sz="1600" kern="1200" dirty="0">
            <a:latin typeface="Söhne"/>
            <a:cs typeface="Times New Roman" panose="02020603050405020304" pitchFamily="18" charset="0"/>
          </a:endParaRPr>
        </a:p>
      </dsp:txBody>
      <dsp:txXfrm>
        <a:off x="836478" y="2720106"/>
        <a:ext cx="9597819" cy="724223"/>
      </dsp:txXfrm>
    </dsp:sp>
    <dsp:sp modelId="{57C338E8-1EAC-4656-AD4A-F5ED16CC5615}">
      <dsp:nvSpPr>
        <dsp:cNvPr id="0" name=""/>
        <dsp:cNvSpPr/>
      </dsp:nvSpPr>
      <dsp:spPr>
        <a:xfrm>
          <a:off x="0" y="3625386"/>
          <a:ext cx="10435116" cy="72422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B3D705-5980-4D46-BE9F-EE815826A91B}">
      <dsp:nvSpPr>
        <dsp:cNvPr id="0" name=""/>
        <dsp:cNvSpPr/>
      </dsp:nvSpPr>
      <dsp:spPr>
        <a:xfrm>
          <a:off x="219077" y="3788336"/>
          <a:ext cx="398323" cy="3983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960E4F-BB88-478E-8306-2565765D49DE}">
      <dsp:nvSpPr>
        <dsp:cNvPr id="0" name=""/>
        <dsp:cNvSpPr/>
      </dsp:nvSpPr>
      <dsp:spPr>
        <a:xfrm>
          <a:off x="836478" y="3625386"/>
          <a:ext cx="9597819" cy="724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7" tIns="76647" rIns="76647" bIns="76647"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Söhne"/>
              <a:cs typeface="Times New Roman" panose="02020603050405020304" pitchFamily="18" charset="0"/>
            </a:rPr>
            <a:t>Additional Remarks</a:t>
          </a:r>
          <a:endParaRPr lang="en-US" sz="1600" kern="1200" dirty="0">
            <a:latin typeface="Söhne"/>
            <a:cs typeface="Times New Roman" panose="02020603050405020304" pitchFamily="18" charset="0"/>
          </a:endParaRPr>
        </a:p>
      </dsp:txBody>
      <dsp:txXfrm>
        <a:off x="836478" y="3625386"/>
        <a:ext cx="9597819" cy="724223"/>
      </dsp:txXfrm>
    </dsp:sp>
    <dsp:sp modelId="{39DDBD63-F6F9-41C8-BBDF-E01464832C26}">
      <dsp:nvSpPr>
        <dsp:cNvPr id="0" name=""/>
        <dsp:cNvSpPr/>
      </dsp:nvSpPr>
      <dsp:spPr>
        <a:xfrm>
          <a:off x="0" y="4530665"/>
          <a:ext cx="10435116" cy="72422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D4765E-335A-4B3E-A4D7-882DE91B8F52}">
      <dsp:nvSpPr>
        <dsp:cNvPr id="0" name=""/>
        <dsp:cNvSpPr/>
      </dsp:nvSpPr>
      <dsp:spPr>
        <a:xfrm>
          <a:off x="219077" y="4693616"/>
          <a:ext cx="398323" cy="3983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EB64A2-FE24-4B25-8B57-4FC82C1D09DD}">
      <dsp:nvSpPr>
        <dsp:cNvPr id="0" name=""/>
        <dsp:cNvSpPr/>
      </dsp:nvSpPr>
      <dsp:spPr>
        <a:xfrm>
          <a:off x="836478" y="4530665"/>
          <a:ext cx="9597819" cy="724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47" tIns="76647" rIns="76647" bIns="76647" numCol="1" spcCol="1270" anchor="ctr" anchorCtr="0">
          <a:noAutofit/>
        </a:bodyPr>
        <a:lstStyle/>
        <a:p>
          <a:pPr marL="0" lvl="0" indent="0" algn="l" defTabSz="711200">
            <a:lnSpc>
              <a:spcPct val="100000"/>
            </a:lnSpc>
            <a:spcBef>
              <a:spcPct val="0"/>
            </a:spcBef>
            <a:spcAft>
              <a:spcPct val="35000"/>
            </a:spcAft>
            <a:buNone/>
          </a:pPr>
          <a:r>
            <a:rPr lang="en-US" sz="1600" b="1" i="0" kern="1200" dirty="0">
              <a:latin typeface="Söhne"/>
              <a:cs typeface="Times New Roman" panose="02020603050405020304" pitchFamily="18" charset="0"/>
            </a:rPr>
            <a:t>Conclusion</a:t>
          </a:r>
          <a:endParaRPr lang="en-US" sz="1600" kern="1200" dirty="0">
            <a:latin typeface="Söhne"/>
            <a:cs typeface="Times New Roman" panose="02020603050405020304" pitchFamily="18" charset="0"/>
          </a:endParaRPr>
        </a:p>
      </dsp:txBody>
      <dsp:txXfrm>
        <a:off x="836478" y="4530665"/>
        <a:ext cx="9597819" cy="724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E6825-DA89-4198-A26B-E947C6BBBD04}">
      <dsp:nvSpPr>
        <dsp:cNvPr id="0" name=""/>
        <dsp:cNvSpPr/>
      </dsp:nvSpPr>
      <dsp:spPr>
        <a:xfrm>
          <a:off x="280011" y="661366"/>
          <a:ext cx="865318" cy="86531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741B1C-72AA-484E-80B0-82B6CC93DCAA}">
      <dsp:nvSpPr>
        <dsp:cNvPr id="0" name=""/>
        <dsp:cNvSpPr/>
      </dsp:nvSpPr>
      <dsp:spPr>
        <a:xfrm>
          <a:off x="464424" y="845778"/>
          <a:ext cx="496494" cy="49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B1015BF-DB0D-4F8F-8AAE-3461CB647E75}">
      <dsp:nvSpPr>
        <dsp:cNvPr id="0" name=""/>
        <dsp:cNvSpPr/>
      </dsp:nvSpPr>
      <dsp:spPr>
        <a:xfrm>
          <a:off x="3393" y="1796210"/>
          <a:ext cx="1418554" cy="156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Söhne"/>
            </a:rPr>
            <a:t>Advantages:</a:t>
          </a:r>
        </a:p>
      </dsp:txBody>
      <dsp:txXfrm>
        <a:off x="3393" y="1796210"/>
        <a:ext cx="1418554" cy="1560410"/>
      </dsp:txXfrm>
    </dsp:sp>
    <dsp:sp modelId="{C10A3450-FE36-4B76-8E90-79090384589A}">
      <dsp:nvSpPr>
        <dsp:cNvPr id="0" name=""/>
        <dsp:cNvSpPr/>
      </dsp:nvSpPr>
      <dsp:spPr>
        <a:xfrm>
          <a:off x="1946813" y="661366"/>
          <a:ext cx="865318" cy="86531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6A7DAB-F829-4C83-8FF0-E4E40A6437E3}">
      <dsp:nvSpPr>
        <dsp:cNvPr id="0" name=""/>
        <dsp:cNvSpPr/>
      </dsp:nvSpPr>
      <dsp:spPr>
        <a:xfrm>
          <a:off x="2131225" y="845778"/>
          <a:ext cx="496494" cy="49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1AD79A3-7611-48CF-94AA-A6C7D175525D}">
      <dsp:nvSpPr>
        <dsp:cNvPr id="0" name=""/>
        <dsp:cNvSpPr/>
      </dsp:nvSpPr>
      <dsp:spPr>
        <a:xfrm>
          <a:off x="1670195" y="1796210"/>
          <a:ext cx="1418554" cy="156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Söhne"/>
            </a:rPr>
            <a:t>The company can leverage synergies between its different businesses, potentially leading to cost savings, shared resources, and enhanced competitiveness.</a:t>
          </a:r>
        </a:p>
      </dsp:txBody>
      <dsp:txXfrm>
        <a:off x="1670195" y="1796210"/>
        <a:ext cx="1418554" cy="1560410"/>
      </dsp:txXfrm>
    </dsp:sp>
    <dsp:sp modelId="{537A01F2-DDF8-4AD4-9AF1-694DBCCAFEB2}">
      <dsp:nvSpPr>
        <dsp:cNvPr id="0" name=""/>
        <dsp:cNvSpPr/>
      </dsp:nvSpPr>
      <dsp:spPr>
        <a:xfrm>
          <a:off x="3613615" y="661366"/>
          <a:ext cx="865318" cy="86531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39B9B5-CA44-408C-91AA-08BB2F7A8AF4}">
      <dsp:nvSpPr>
        <dsp:cNvPr id="0" name=""/>
        <dsp:cNvSpPr/>
      </dsp:nvSpPr>
      <dsp:spPr>
        <a:xfrm>
          <a:off x="3798027" y="845778"/>
          <a:ext cx="496494" cy="496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1D27B6A-88A0-4A06-A02B-E21D82B0CFF4}">
      <dsp:nvSpPr>
        <dsp:cNvPr id="0" name=""/>
        <dsp:cNvSpPr/>
      </dsp:nvSpPr>
      <dsp:spPr>
        <a:xfrm>
          <a:off x="3336997" y="1796210"/>
          <a:ext cx="1418554" cy="156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Söhne"/>
            </a:rPr>
            <a:t>Risk is spread across related industries, reducing dependency on a single market.</a:t>
          </a:r>
        </a:p>
      </dsp:txBody>
      <dsp:txXfrm>
        <a:off x="3336997" y="1796210"/>
        <a:ext cx="1418554" cy="1560410"/>
      </dsp:txXfrm>
    </dsp:sp>
    <dsp:sp modelId="{EF37666F-8445-464C-8B73-BC44D09A6899}">
      <dsp:nvSpPr>
        <dsp:cNvPr id="0" name=""/>
        <dsp:cNvSpPr/>
      </dsp:nvSpPr>
      <dsp:spPr>
        <a:xfrm>
          <a:off x="5280417" y="661366"/>
          <a:ext cx="865318" cy="86531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4E457-276B-4B72-98E8-2918B4CD63C4}">
      <dsp:nvSpPr>
        <dsp:cNvPr id="0" name=""/>
        <dsp:cNvSpPr/>
      </dsp:nvSpPr>
      <dsp:spPr>
        <a:xfrm>
          <a:off x="5464829" y="845778"/>
          <a:ext cx="496494" cy="496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FCBE3BB2-392F-400E-907E-555EF809295D}">
      <dsp:nvSpPr>
        <dsp:cNvPr id="0" name=""/>
        <dsp:cNvSpPr/>
      </dsp:nvSpPr>
      <dsp:spPr>
        <a:xfrm>
          <a:off x="5003799" y="1796210"/>
          <a:ext cx="1418554" cy="156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Söhne"/>
            </a:rPr>
            <a:t>Disadvantages:</a:t>
          </a:r>
        </a:p>
      </dsp:txBody>
      <dsp:txXfrm>
        <a:off x="5003799" y="1796210"/>
        <a:ext cx="1418554" cy="1560410"/>
      </dsp:txXfrm>
    </dsp:sp>
    <dsp:sp modelId="{7D45E07E-B4F0-4E60-B828-0D162B20D4F4}">
      <dsp:nvSpPr>
        <dsp:cNvPr id="0" name=""/>
        <dsp:cNvSpPr/>
      </dsp:nvSpPr>
      <dsp:spPr>
        <a:xfrm>
          <a:off x="6947218" y="661366"/>
          <a:ext cx="865318" cy="86531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C6BB4-AA23-4A7C-BB45-64E31D3199A0}">
      <dsp:nvSpPr>
        <dsp:cNvPr id="0" name=""/>
        <dsp:cNvSpPr/>
      </dsp:nvSpPr>
      <dsp:spPr>
        <a:xfrm>
          <a:off x="7131631" y="845778"/>
          <a:ext cx="496494" cy="4964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6A7314D-A998-4D0F-94FB-CED0A5B5A33E}">
      <dsp:nvSpPr>
        <dsp:cNvPr id="0" name=""/>
        <dsp:cNvSpPr/>
      </dsp:nvSpPr>
      <dsp:spPr>
        <a:xfrm>
          <a:off x="6670600" y="1796210"/>
          <a:ext cx="1418554" cy="156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Söhne"/>
            </a:rPr>
            <a:t>Managing diverse businesses requires a higher level of expertise and potentially more complex organizational structures.</a:t>
          </a:r>
        </a:p>
      </dsp:txBody>
      <dsp:txXfrm>
        <a:off x="6670600" y="1796210"/>
        <a:ext cx="1418554" cy="1560410"/>
      </dsp:txXfrm>
    </dsp:sp>
    <dsp:sp modelId="{10DD158B-3B8E-400F-BA8B-02DC46ACB73E}">
      <dsp:nvSpPr>
        <dsp:cNvPr id="0" name=""/>
        <dsp:cNvSpPr/>
      </dsp:nvSpPr>
      <dsp:spPr>
        <a:xfrm>
          <a:off x="8614020" y="661366"/>
          <a:ext cx="865318" cy="86531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620E84-8A36-48C4-8358-1F7BB90F4736}">
      <dsp:nvSpPr>
        <dsp:cNvPr id="0" name=""/>
        <dsp:cNvSpPr/>
      </dsp:nvSpPr>
      <dsp:spPr>
        <a:xfrm>
          <a:off x="8798432" y="845778"/>
          <a:ext cx="496494" cy="4964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1E783ED-1B91-4410-9BCF-67A64E2A3034}">
      <dsp:nvSpPr>
        <dsp:cNvPr id="0" name=""/>
        <dsp:cNvSpPr/>
      </dsp:nvSpPr>
      <dsp:spPr>
        <a:xfrm>
          <a:off x="8337402" y="1796210"/>
          <a:ext cx="1418554" cy="1560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latin typeface="Söhne"/>
            </a:rPr>
            <a:t>The company may still face risks if the related industries face common challenges or downturns.</a:t>
          </a:r>
        </a:p>
      </dsp:txBody>
      <dsp:txXfrm>
        <a:off x="8337402" y="1796210"/>
        <a:ext cx="1418554" cy="15604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096E9-66DA-476E-B7DD-9F5036AD5DCB}">
      <dsp:nvSpPr>
        <dsp:cNvPr id="0" name=""/>
        <dsp:cNvSpPr/>
      </dsp:nvSpPr>
      <dsp:spPr>
        <a:xfrm>
          <a:off x="0" y="0"/>
          <a:ext cx="8305295" cy="99578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latin typeface="Söhne"/>
            </a:rPr>
            <a:t>Product/Service Portfolio:</a:t>
          </a:r>
          <a:r>
            <a:rPr lang="en-US" sz="1800" b="0" i="0" kern="1200">
              <a:latin typeface="Söhne"/>
            </a:rPr>
            <a:t> NIOC primarily focuses on oil and gas exploration, production, and related activities. It also engages in refining and petrochemicals.</a:t>
          </a:r>
          <a:endParaRPr lang="en-US" sz="1800" kern="1200" dirty="0">
            <a:latin typeface="Söhne"/>
          </a:endParaRPr>
        </a:p>
      </dsp:txBody>
      <dsp:txXfrm>
        <a:off x="29165" y="29165"/>
        <a:ext cx="7114264" cy="937451"/>
      </dsp:txXfrm>
    </dsp:sp>
    <dsp:sp modelId="{FA47F367-5DC3-49A7-9E03-D1D5D58E6CBC}">
      <dsp:nvSpPr>
        <dsp:cNvPr id="0" name=""/>
        <dsp:cNvSpPr/>
      </dsp:nvSpPr>
      <dsp:spPr>
        <a:xfrm>
          <a:off x="620200" y="1134084"/>
          <a:ext cx="8305295" cy="99578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latin typeface="Söhne"/>
            </a:rPr>
            <a:t>Market Segments:</a:t>
          </a:r>
          <a:r>
            <a:rPr lang="en-US" sz="1800" b="0" i="0" kern="1200">
              <a:latin typeface="Söhne"/>
            </a:rPr>
            <a:t> NIOC's operations are primarily focused on the energy sector, with activities spanning exploration, production, refining, and distribution.</a:t>
          </a:r>
          <a:endParaRPr lang="en-US" sz="1800" kern="1200" dirty="0">
            <a:latin typeface="Söhne"/>
          </a:endParaRPr>
        </a:p>
      </dsp:txBody>
      <dsp:txXfrm>
        <a:off x="649365" y="1163249"/>
        <a:ext cx="6979507" cy="937451"/>
      </dsp:txXfrm>
    </dsp:sp>
    <dsp:sp modelId="{F08614DB-4EF7-460F-BE90-F27D37F762B3}">
      <dsp:nvSpPr>
        <dsp:cNvPr id="0" name=""/>
        <dsp:cNvSpPr/>
      </dsp:nvSpPr>
      <dsp:spPr>
        <a:xfrm>
          <a:off x="1240401" y="2268168"/>
          <a:ext cx="8305295" cy="99578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latin typeface="Söhne"/>
            </a:rPr>
            <a:t>Geographical Presence:</a:t>
          </a:r>
          <a:r>
            <a:rPr lang="en-US" sz="1800" b="0" i="0" kern="1200">
              <a:latin typeface="Söhne"/>
            </a:rPr>
            <a:t> NIOC's operations are primarily centered in Iran, with some international activities, particularly in neighboring countries.</a:t>
          </a:r>
          <a:endParaRPr lang="en-US" sz="1800" kern="1200" dirty="0">
            <a:latin typeface="Söhne"/>
          </a:endParaRPr>
        </a:p>
      </dsp:txBody>
      <dsp:txXfrm>
        <a:off x="1269566" y="2297333"/>
        <a:ext cx="6979507" cy="937451"/>
      </dsp:txXfrm>
    </dsp:sp>
    <dsp:sp modelId="{C9FAE7D4-3A6F-416D-B86A-FF50433D1A84}">
      <dsp:nvSpPr>
        <dsp:cNvPr id="0" name=""/>
        <dsp:cNvSpPr/>
      </dsp:nvSpPr>
      <dsp:spPr>
        <a:xfrm>
          <a:off x="1860601" y="3402252"/>
          <a:ext cx="8305295" cy="99578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latin typeface="Söhne"/>
            </a:rPr>
            <a:t>Revenue Sources:</a:t>
          </a:r>
          <a:r>
            <a:rPr lang="en-US" sz="1800" b="0" i="0" kern="1200">
              <a:latin typeface="Söhne"/>
            </a:rPr>
            <a:t> The majority of NIOC's revenue is derived from oil and gas-related activities, with a smaller portion from refining and petrochemicals (11).</a:t>
          </a:r>
          <a:endParaRPr lang="en-US" sz="1800" kern="1200" dirty="0">
            <a:latin typeface="Söhne"/>
          </a:endParaRPr>
        </a:p>
      </dsp:txBody>
      <dsp:txXfrm>
        <a:off x="1889766" y="3431417"/>
        <a:ext cx="6979507" cy="937451"/>
      </dsp:txXfrm>
    </dsp:sp>
    <dsp:sp modelId="{D377CE00-261F-4B0B-9279-C29CD7FBCCF5}">
      <dsp:nvSpPr>
        <dsp:cNvPr id="0" name=""/>
        <dsp:cNvSpPr/>
      </dsp:nvSpPr>
      <dsp:spPr>
        <a:xfrm>
          <a:off x="2480802" y="4536336"/>
          <a:ext cx="8305295" cy="99578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latin typeface="Söhne"/>
            </a:rPr>
            <a:t>Risk Mitigation:</a:t>
          </a:r>
          <a:r>
            <a:rPr lang="en-US" sz="1800" b="0" i="0" kern="1200">
              <a:latin typeface="Söhne"/>
            </a:rPr>
            <a:t> Diversification within the energy sector can help NIOC mitigate risks associated with fluctuations in oil prices and geopolitical tensions.</a:t>
          </a:r>
          <a:endParaRPr lang="en-US" sz="1800" kern="1200" dirty="0">
            <a:latin typeface="Söhne"/>
          </a:endParaRPr>
        </a:p>
      </dsp:txBody>
      <dsp:txXfrm>
        <a:off x="2509967" y="4565501"/>
        <a:ext cx="6979507" cy="937451"/>
      </dsp:txXfrm>
    </dsp:sp>
    <dsp:sp modelId="{B7B7212D-9A30-4EDE-872F-FE0351BEC1E8}">
      <dsp:nvSpPr>
        <dsp:cNvPr id="0" name=""/>
        <dsp:cNvSpPr/>
      </dsp:nvSpPr>
      <dsp:spPr>
        <a:xfrm>
          <a:off x="7658037" y="727473"/>
          <a:ext cx="647257" cy="647257"/>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6">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803670" y="727473"/>
        <a:ext cx="355991" cy="487061"/>
      </dsp:txXfrm>
    </dsp:sp>
    <dsp:sp modelId="{415D416C-0B9D-4CE5-8C32-98205A1C7083}">
      <dsp:nvSpPr>
        <dsp:cNvPr id="0" name=""/>
        <dsp:cNvSpPr/>
      </dsp:nvSpPr>
      <dsp:spPr>
        <a:xfrm>
          <a:off x="8278238" y="1861557"/>
          <a:ext cx="647257" cy="647257"/>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6">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423871" y="1861557"/>
        <a:ext cx="355991" cy="487061"/>
      </dsp:txXfrm>
    </dsp:sp>
    <dsp:sp modelId="{09890FBF-89B6-4A7A-B48A-F4435EC6DFED}">
      <dsp:nvSpPr>
        <dsp:cNvPr id="0" name=""/>
        <dsp:cNvSpPr/>
      </dsp:nvSpPr>
      <dsp:spPr>
        <a:xfrm>
          <a:off x="8898438" y="2979045"/>
          <a:ext cx="647257" cy="647257"/>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6">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9044071" y="2979045"/>
        <a:ext cx="355991" cy="487061"/>
      </dsp:txXfrm>
    </dsp:sp>
    <dsp:sp modelId="{27CCFAFD-C956-4073-8A48-88AB191F7B4E}">
      <dsp:nvSpPr>
        <dsp:cNvPr id="0" name=""/>
        <dsp:cNvSpPr/>
      </dsp:nvSpPr>
      <dsp:spPr>
        <a:xfrm>
          <a:off x="9518639" y="4124193"/>
          <a:ext cx="647257" cy="647257"/>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accent6">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9664272" y="4124193"/>
        <a:ext cx="355991" cy="4870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DB539-38F6-4C0D-A015-F976C631BAD7}">
      <dsp:nvSpPr>
        <dsp:cNvPr id="0" name=""/>
        <dsp:cNvSpPr/>
      </dsp:nvSpPr>
      <dsp:spPr>
        <a:xfrm>
          <a:off x="533142" y="536885"/>
          <a:ext cx="568476" cy="568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370065-0322-47B5-BBEE-00135F6CCB3B}">
      <dsp:nvSpPr>
        <dsp:cNvPr id="0" name=""/>
        <dsp:cNvSpPr/>
      </dsp:nvSpPr>
      <dsp:spPr>
        <a:xfrm>
          <a:off x="5271" y="1247577"/>
          <a:ext cx="1624218" cy="94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1" i="0" kern="1200" dirty="0">
              <a:latin typeface="Söhne"/>
            </a:rPr>
            <a:t>Diversification of Revenue Streams</a:t>
          </a:r>
          <a:r>
            <a:rPr lang="en-US" sz="2000" b="0" i="0" kern="1200" dirty="0">
              <a:latin typeface="Söhne"/>
            </a:rPr>
            <a:t>:</a:t>
          </a:r>
          <a:endParaRPr lang="en-US" sz="2000" kern="1200" dirty="0">
            <a:latin typeface="Söhne"/>
          </a:endParaRPr>
        </a:p>
      </dsp:txBody>
      <dsp:txXfrm>
        <a:off x="5271" y="1247577"/>
        <a:ext cx="1624218" cy="944077"/>
      </dsp:txXfrm>
    </dsp:sp>
    <dsp:sp modelId="{E5428569-FD06-4D91-B705-5C2C097276BD}">
      <dsp:nvSpPr>
        <dsp:cNvPr id="0" name=""/>
        <dsp:cNvSpPr/>
      </dsp:nvSpPr>
      <dsp:spPr>
        <a:xfrm>
          <a:off x="5271" y="2257801"/>
          <a:ext cx="1624218" cy="1586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a:latin typeface="Söhne"/>
            </a:rPr>
            <a:t>Invest in R&amp;D for renewable energies.</a:t>
          </a:r>
          <a:endParaRPr lang="en-US" sz="1600" kern="1200">
            <a:latin typeface="Söhne"/>
          </a:endParaRPr>
        </a:p>
        <a:p>
          <a:pPr marL="0" lvl="0" indent="0" algn="ctr" defTabSz="711200">
            <a:lnSpc>
              <a:spcPct val="100000"/>
            </a:lnSpc>
            <a:spcBef>
              <a:spcPct val="0"/>
            </a:spcBef>
            <a:spcAft>
              <a:spcPct val="35000"/>
            </a:spcAft>
            <a:buNone/>
          </a:pPr>
          <a:r>
            <a:rPr lang="en-US" sz="1600" b="0" i="0" kern="1200" dirty="0">
              <a:latin typeface="Söhne"/>
            </a:rPr>
            <a:t>Explore solar, wind, and hydroelectric power.</a:t>
          </a:r>
          <a:endParaRPr lang="en-US" sz="1600" kern="1200" dirty="0">
            <a:latin typeface="Söhne"/>
          </a:endParaRPr>
        </a:p>
      </dsp:txBody>
      <dsp:txXfrm>
        <a:off x="5271" y="2257801"/>
        <a:ext cx="1624218" cy="1586419"/>
      </dsp:txXfrm>
    </dsp:sp>
    <dsp:sp modelId="{474F65CF-4D54-4AD2-B774-F8424BBA068A}">
      <dsp:nvSpPr>
        <dsp:cNvPr id="0" name=""/>
        <dsp:cNvSpPr/>
      </dsp:nvSpPr>
      <dsp:spPr>
        <a:xfrm>
          <a:off x="2441599" y="536885"/>
          <a:ext cx="568476" cy="568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FFD6CB-FCFA-4174-AEEC-506FD967B07C}">
      <dsp:nvSpPr>
        <dsp:cNvPr id="0" name=""/>
        <dsp:cNvSpPr/>
      </dsp:nvSpPr>
      <dsp:spPr>
        <a:xfrm>
          <a:off x="1913728" y="1247577"/>
          <a:ext cx="1624218" cy="94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1" i="0" kern="1200" dirty="0">
              <a:latin typeface="Söhne"/>
            </a:rPr>
            <a:t>Carbon-Neutral Technologies</a:t>
          </a:r>
          <a:r>
            <a:rPr lang="en-US" sz="2000" b="0" i="0" kern="1200" dirty="0">
              <a:latin typeface="Söhne"/>
            </a:rPr>
            <a:t>:</a:t>
          </a:r>
          <a:endParaRPr lang="en-US" sz="2000" kern="1200" dirty="0">
            <a:latin typeface="Söhne"/>
          </a:endParaRPr>
        </a:p>
      </dsp:txBody>
      <dsp:txXfrm>
        <a:off x="1913728" y="1247577"/>
        <a:ext cx="1624218" cy="944077"/>
      </dsp:txXfrm>
    </dsp:sp>
    <dsp:sp modelId="{61652927-5408-4320-B842-4B83F7FF9116}">
      <dsp:nvSpPr>
        <dsp:cNvPr id="0" name=""/>
        <dsp:cNvSpPr/>
      </dsp:nvSpPr>
      <dsp:spPr>
        <a:xfrm>
          <a:off x="1913728" y="2257801"/>
          <a:ext cx="1624218" cy="1586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a:latin typeface="Söhne"/>
            </a:rPr>
            <a:t>Allocate resources for carbon capture and storage (CCS) and low-emission extraction.</a:t>
          </a:r>
          <a:endParaRPr lang="en-US" sz="1600" kern="1200">
            <a:latin typeface="Söhne"/>
          </a:endParaRPr>
        </a:p>
      </dsp:txBody>
      <dsp:txXfrm>
        <a:off x="1913728" y="2257801"/>
        <a:ext cx="1624218" cy="1586419"/>
      </dsp:txXfrm>
    </dsp:sp>
    <dsp:sp modelId="{B7CA78AC-370C-4D77-8474-A8B880450FC2}">
      <dsp:nvSpPr>
        <dsp:cNvPr id="0" name=""/>
        <dsp:cNvSpPr/>
      </dsp:nvSpPr>
      <dsp:spPr>
        <a:xfrm>
          <a:off x="4350056" y="536885"/>
          <a:ext cx="568476" cy="568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6534F2-16B2-4404-B197-9A502C00E6DB}">
      <dsp:nvSpPr>
        <dsp:cNvPr id="0" name=""/>
        <dsp:cNvSpPr/>
      </dsp:nvSpPr>
      <dsp:spPr>
        <a:xfrm>
          <a:off x="3822185" y="1247577"/>
          <a:ext cx="1624218" cy="94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1" i="0" kern="1200">
              <a:latin typeface="Söhne"/>
            </a:rPr>
            <a:t>Environmental Impact Mitigation</a:t>
          </a:r>
          <a:r>
            <a:rPr lang="en-US" sz="2000" b="0" i="0" kern="1200">
              <a:latin typeface="Söhne"/>
            </a:rPr>
            <a:t>:</a:t>
          </a:r>
          <a:endParaRPr lang="en-US" sz="2000" kern="1200">
            <a:latin typeface="Söhne"/>
          </a:endParaRPr>
        </a:p>
      </dsp:txBody>
      <dsp:txXfrm>
        <a:off x="3822185" y="1247577"/>
        <a:ext cx="1624218" cy="944077"/>
      </dsp:txXfrm>
    </dsp:sp>
    <dsp:sp modelId="{43E13E93-C7D1-4BC1-8478-94986107017E}">
      <dsp:nvSpPr>
        <dsp:cNvPr id="0" name=""/>
        <dsp:cNvSpPr/>
      </dsp:nvSpPr>
      <dsp:spPr>
        <a:xfrm>
          <a:off x="3822185" y="2257801"/>
          <a:ext cx="1624218" cy="1586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a:latin typeface="Söhne"/>
            </a:rPr>
            <a:t>Conduct thorough assessments.</a:t>
          </a:r>
          <a:endParaRPr lang="en-US" sz="1600" kern="1200">
            <a:latin typeface="Söhne"/>
          </a:endParaRPr>
        </a:p>
        <a:p>
          <a:pPr marL="0" lvl="0" indent="0" algn="ctr" defTabSz="711200">
            <a:lnSpc>
              <a:spcPct val="100000"/>
            </a:lnSpc>
            <a:spcBef>
              <a:spcPct val="0"/>
            </a:spcBef>
            <a:spcAft>
              <a:spcPct val="35000"/>
            </a:spcAft>
            <a:buNone/>
          </a:pPr>
          <a:r>
            <a:rPr lang="en-US" sz="1600" b="0" i="0" kern="1200">
              <a:latin typeface="Söhne"/>
            </a:rPr>
            <a:t>Minimize habitat disruption and protect biodiversity.</a:t>
          </a:r>
          <a:endParaRPr lang="en-US" sz="1600" kern="1200">
            <a:latin typeface="Söhne"/>
          </a:endParaRPr>
        </a:p>
      </dsp:txBody>
      <dsp:txXfrm>
        <a:off x="3822185" y="2257801"/>
        <a:ext cx="1624218" cy="1586419"/>
      </dsp:txXfrm>
    </dsp:sp>
    <dsp:sp modelId="{6460FC46-1EA2-4470-802D-C12A9406779E}">
      <dsp:nvSpPr>
        <dsp:cNvPr id="0" name=""/>
        <dsp:cNvSpPr/>
      </dsp:nvSpPr>
      <dsp:spPr>
        <a:xfrm>
          <a:off x="6258513" y="536885"/>
          <a:ext cx="568476" cy="5684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D76BD0-4B64-48C8-BF6F-DE7BAC20CEAE}">
      <dsp:nvSpPr>
        <dsp:cNvPr id="0" name=""/>
        <dsp:cNvSpPr/>
      </dsp:nvSpPr>
      <dsp:spPr>
        <a:xfrm>
          <a:off x="5730642" y="1247577"/>
          <a:ext cx="1624218" cy="94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1" i="0" kern="1200">
              <a:latin typeface="Söhne"/>
            </a:rPr>
            <a:t>Regulatory Compliance</a:t>
          </a:r>
          <a:r>
            <a:rPr lang="en-US" sz="2000" b="0" i="0" kern="1200">
              <a:latin typeface="Söhne"/>
            </a:rPr>
            <a:t>:</a:t>
          </a:r>
          <a:endParaRPr lang="en-US" sz="2000" kern="1200">
            <a:latin typeface="Söhne"/>
          </a:endParaRPr>
        </a:p>
      </dsp:txBody>
      <dsp:txXfrm>
        <a:off x="5730642" y="1247577"/>
        <a:ext cx="1624218" cy="944077"/>
      </dsp:txXfrm>
    </dsp:sp>
    <dsp:sp modelId="{B3DFF406-543C-47C1-90D9-AFC6305977CB}">
      <dsp:nvSpPr>
        <dsp:cNvPr id="0" name=""/>
        <dsp:cNvSpPr/>
      </dsp:nvSpPr>
      <dsp:spPr>
        <a:xfrm>
          <a:off x="5730642" y="2257801"/>
          <a:ext cx="1624218" cy="1586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a:latin typeface="Söhne"/>
            </a:rPr>
            <a:t>Adhere to evolving environmental standards.</a:t>
          </a:r>
          <a:endParaRPr lang="en-US" sz="1600" kern="1200">
            <a:latin typeface="Söhne"/>
          </a:endParaRPr>
        </a:p>
        <a:p>
          <a:pPr marL="0" lvl="0" indent="0" algn="ctr" defTabSz="711200">
            <a:lnSpc>
              <a:spcPct val="100000"/>
            </a:lnSpc>
            <a:spcBef>
              <a:spcPct val="0"/>
            </a:spcBef>
            <a:spcAft>
              <a:spcPct val="35000"/>
            </a:spcAft>
            <a:buNone/>
          </a:pPr>
          <a:r>
            <a:rPr lang="en-US" sz="1600" b="0" i="0" kern="1200">
              <a:latin typeface="Söhne"/>
            </a:rPr>
            <a:t>Uphold industry best practices.</a:t>
          </a:r>
          <a:endParaRPr lang="en-US" sz="1600" kern="1200">
            <a:latin typeface="Söhne"/>
          </a:endParaRPr>
        </a:p>
      </dsp:txBody>
      <dsp:txXfrm>
        <a:off x="5730642" y="2257801"/>
        <a:ext cx="1624218" cy="1586419"/>
      </dsp:txXfrm>
    </dsp:sp>
    <dsp:sp modelId="{2C39CC47-DDF6-4389-8667-85AD6B90FBC9}">
      <dsp:nvSpPr>
        <dsp:cNvPr id="0" name=""/>
        <dsp:cNvSpPr/>
      </dsp:nvSpPr>
      <dsp:spPr>
        <a:xfrm>
          <a:off x="8166970" y="536885"/>
          <a:ext cx="568476" cy="5684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030903-81B3-4F56-9ACA-C090080BDEE8}">
      <dsp:nvSpPr>
        <dsp:cNvPr id="0" name=""/>
        <dsp:cNvSpPr/>
      </dsp:nvSpPr>
      <dsp:spPr>
        <a:xfrm>
          <a:off x="7639099" y="1247577"/>
          <a:ext cx="1624218" cy="94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1" i="0" kern="1200">
              <a:latin typeface="Söhne"/>
            </a:rPr>
            <a:t>Transparency and Reporting</a:t>
          </a:r>
          <a:r>
            <a:rPr lang="en-US" sz="2000" b="0" i="0" kern="1200">
              <a:latin typeface="Söhne"/>
            </a:rPr>
            <a:t>:</a:t>
          </a:r>
          <a:endParaRPr lang="en-US" sz="2000" kern="1200">
            <a:latin typeface="Söhne"/>
          </a:endParaRPr>
        </a:p>
      </dsp:txBody>
      <dsp:txXfrm>
        <a:off x="7639099" y="1247577"/>
        <a:ext cx="1624218" cy="944077"/>
      </dsp:txXfrm>
    </dsp:sp>
    <dsp:sp modelId="{6168F977-AFFE-4821-BA26-DF5F75999330}">
      <dsp:nvSpPr>
        <dsp:cNvPr id="0" name=""/>
        <dsp:cNvSpPr/>
      </dsp:nvSpPr>
      <dsp:spPr>
        <a:xfrm>
          <a:off x="7639099" y="2257801"/>
          <a:ext cx="1624218" cy="1586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latin typeface="Söhne"/>
            </a:rPr>
            <a:t>Demonstrate ESG(*) performance.</a:t>
          </a:r>
          <a:endParaRPr lang="en-US" sz="1600" kern="1200" dirty="0">
            <a:latin typeface="Söhne"/>
          </a:endParaRPr>
        </a:p>
        <a:p>
          <a:pPr marL="0" lvl="0" indent="0" algn="ctr" defTabSz="711200">
            <a:lnSpc>
              <a:spcPct val="100000"/>
            </a:lnSpc>
            <a:spcBef>
              <a:spcPct val="0"/>
            </a:spcBef>
            <a:spcAft>
              <a:spcPct val="35000"/>
            </a:spcAft>
            <a:buNone/>
          </a:pPr>
          <a:r>
            <a:rPr lang="en-US" sz="1600" b="0" i="0" kern="1200">
              <a:latin typeface="Söhne"/>
            </a:rPr>
            <a:t>Build stakeholder trust.</a:t>
          </a:r>
          <a:endParaRPr lang="en-US" sz="1600" kern="1200">
            <a:latin typeface="Söhne"/>
          </a:endParaRPr>
        </a:p>
      </dsp:txBody>
      <dsp:txXfrm>
        <a:off x="7639099" y="2257801"/>
        <a:ext cx="1624218" cy="1586419"/>
      </dsp:txXfrm>
    </dsp:sp>
    <dsp:sp modelId="{EB7AC265-BB50-47E0-B0B0-746A790E858D}">
      <dsp:nvSpPr>
        <dsp:cNvPr id="0" name=""/>
        <dsp:cNvSpPr/>
      </dsp:nvSpPr>
      <dsp:spPr>
        <a:xfrm>
          <a:off x="10075427" y="536885"/>
          <a:ext cx="568476" cy="56847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9A931B-06B2-4EB7-9A96-63FB8228C2E2}">
      <dsp:nvSpPr>
        <dsp:cNvPr id="0" name=""/>
        <dsp:cNvSpPr/>
      </dsp:nvSpPr>
      <dsp:spPr>
        <a:xfrm>
          <a:off x="9547556" y="1247577"/>
          <a:ext cx="1624218" cy="9440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1" i="0" kern="1200">
              <a:latin typeface="Söhne"/>
            </a:rPr>
            <a:t>Community Engagement</a:t>
          </a:r>
          <a:r>
            <a:rPr lang="en-US" sz="2000" b="0" i="0" kern="1200">
              <a:latin typeface="Söhne"/>
            </a:rPr>
            <a:t>:</a:t>
          </a:r>
          <a:endParaRPr lang="en-US" sz="2000" kern="1200">
            <a:latin typeface="Söhne"/>
          </a:endParaRPr>
        </a:p>
      </dsp:txBody>
      <dsp:txXfrm>
        <a:off x="9547556" y="1247577"/>
        <a:ext cx="1624218" cy="944077"/>
      </dsp:txXfrm>
    </dsp:sp>
    <dsp:sp modelId="{E0F05838-0A64-4376-9F5F-F8B9CDDD11C5}">
      <dsp:nvSpPr>
        <dsp:cNvPr id="0" name=""/>
        <dsp:cNvSpPr/>
      </dsp:nvSpPr>
      <dsp:spPr>
        <a:xfrm>
          <a:off x="9547556" y="2257801"/>
          <a:ext cx="1624218" cy="1586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a:latin typeface="Söhne"/>
            </a:rPr>
            <a:t>Address stakeholder concerns.</a:t>
          </a:r>
          <a:endParaRPr lang="en-US" sz="1600" kern="1200">
            <a:latin typeface="Söhne"/>
          </a:endParaRPr>
        </a:p>
        <a:p>
          <a:pPr marL="0" lvl="0" indent="0" algn="ctr" defTabSz="711200">
            <a:lnSpc>
              <a:spcPct val="100000"/>
            </a:lnSpc>
            <a:spcBef>
              <a:spcPct val="0"/>
            </a:spcBef>
            <a:spcAft>
              <a:spcPct val="35000"/>
            </a:spcAft>
            <a:buNone/>
          </a:pPr>
          <a:r>
            <a:rPr lang="en-US" sz="1600" b="0" i="0" kern="1200">
              <a:latin typeface="Söhne"/>
            </a:rPr>
            <a:t>Invest in education, healthcare, and infrastructure.</a:t>
          </a:r>
          <a:endParaRPr lang="en-US" sz="1600" kern="1200">
            <a:latin typeface="Söhne"/>
          </a:endParaRPr>
        </a:p>
      </dsp:txBody>
      <dsp:txXfrm>
        <a:off x="9547556" y="2257801"/>
        <a:ext cx="1624218" cy="15864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DD3BF-649C-452D-B23A-F6C7FF9F3FD3}"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E06F7-56CA-4108-93F1-16BE647A4312}" type="slidenum">
              <a:rPr lang="en-US" smtClean="0"/>
              <a:t>‹#›</a:t>
            </a:fld>
            <a:endParaRPr lang="en-US"/>
          </a:p>
        </p:txBody>
      </p:sp>
    </p:spTree>
    <p:extLst>
      <p:ext uri="{BB962C8B-B14F-4D97-AF65-F5344CB8AC3E}">
        <p14:creationId xmlns:p14="http://schemas.microsoft.com/office/powerpoint/2010/main" val="3408832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11/8/2023</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8401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11/8/2023</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58172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11/8/2023</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61544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11/8/2023</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097352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11/8/2023</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899482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11/8/2023</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95001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11/8/2023</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87288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11/8/2023</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28188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11/8/2023</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9636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11/8/2023</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41459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11/8/2023</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22960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11/8/2023</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487961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edstate.com/" TargetMode="External"/><Relationship Id="rId2" Type="http://schemas.openxmlformats.org/officeDocument/2006/relationships/hyperlink" Target="https://en.wikipedia.org/wiki/National_Iranian_Oil_Company" TargetMode="External"/><Relationship Id="rId1" Type="http://schemas.openxmlformats.org/officeDocument/2006/relationships/slideLayout" Target="../slideLayouts/slideLayout2.xml"/><Relationship Id="rId6" Type="http://schemas.openxmlformats.org/officeDocument/2006/relationships/hyperlink" Target="https://home.treasury.gov/news/press-releases/sm1165" TargetMode="External"/><Relationship Id="rId5" Type="http://schemas.openxmlformats.org/officeDocument/2006/relationships/hyperlink" Target="https://www.eia.gov/" TargetMode="External"/><Relationship Id="rId4" Type="http://schemas.openxmlformats.org/officeDocument/2006/relationships/hyperlink" Target="https://www.ice.it/it/news/notizie-dal-mondo/24242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A0980D0-C2CB-4F0C-833C-1B6483572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6287B8-D771-4102-A547-95F1D484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4481674" y="478435"/>
            <a:ext cx="7411319" cy="56121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02B3F3D7-F61A-47E5-9E6D-4718104A5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340000">
            <a:off x="5313971" y="-448352"/>
            <a:ext cx="5762562" cy="7461412"/>
          </a:xfrm>
          <a:custGeom>
            <a:avLst/>
            <a:gdLst>
              <a:gd name="connsiteX0" fmla="*/ 51 w 5747715"/>
              <a:gd name="connsiteY0" fmla="*/ 7156095 h 7476434"/>
              <a:gd name="connsiteX1" fmla="*/ 372468 w 5747715"/>
              <a:gd name="connsiteY1" fmla="*/ 49980 h 7476434"/>
              <a:gd name="connsiteX2" fmla="*/ 428298 w 5747715"/>
              <a:gd name="connsiteY2" fmla="*/ 36 h 7476434"/>
              <a:gd name="connsiteX3" fmla="*/ 1260896 w 5747715"/>
              <a:gd name="connsiteY3" fmla="*/ 43670 h 7476434"/>
              <a:gd name="connsiteX4" fmla="*/ 1260903 w 5747715"/>
              <a:gd name="connsiteY4" fmla="*/ 43667 h 7476434"/>
              <a:gd name="connsiteX5" fmla="*/ 5703188 w 5747715"/>
              <a:gd name="connsiteY5" fmla="*/ 276477 h 7476434"/>
              <a:gd name="connsiteX6" fmla="*/ 5731744 w 5747715"/>
              <a:gd name="connsiteY6" fmla="*/ 290068 h 7476434"/>
              <a:gd name="connsiteX7" fmla="*/ 5737944 w 5747715"/>
              <a:gd name="connsiteY7" fmla="*/ 307379 h 7476434"/>
              <a:gd name="connsiteX8" fmla="*/ 5747715 w 5747715"/>
              <a:gd name="connsiteY8" fmla="*/ 310316 h 7476434"/>
              <a:gd name="connsiteX9" fmla="*/ 5742359 w 5747715"/>
              <a:gd name="connsiteY9" fmla="*/ 368088 h 7476434"/>
              <a:gd name="connsiteX10" fmla="*/ 5729800 w 5747715"/>
              <a:gd name="connsiteY10" fmla="*/ 582441 h 7476434"/>
              <a:gd name="connsiteX11" fmla="*/ 5729763 w 5747715"/>
              <a:gd name="connsiteY11" fmla="*/ 583226 h 7476434"/>
              <a:gd name="connsiteX12" fmla="*/ 5703604 w 5747715"/>
              <a:gd name="connsiteY12" fmla="*/ 1111310 h 7476434"/>
              <a:gd name="connsiteX13" fmla="*/ 5701408 w 5747715"/>
              <a:gd name="connsiteY13" fmla="*/ 1154921 h 7476434"/>
              <a:gd name="connsiteX14" fmla="*/ 5702723 w 5747715"/>
              <a:gd name="connsiteY14" fmla="*/ 1160573 h 7476434"/>
              <a:gd name="connsiteX15" fmla="*/ 5704569 w 5747715"/>
              <a:gd name="connsiteY15" fmla="*/ 1189001 h 7476434"/>
              <a:gd name="connsiteX16" fmla="*/ 5698571 w 5747715"/>
              <a:gd name="connsiteY16" fmla="*/ 1305093 h 7476434"/>
              <a:gd name="connsiteX17" fmla="*/ 5698439 w 5747715"/>
              <a:gd name="connsiteY17" fmla="*/ 1373782 h 7476434"/>
              <a:gd name="connsiteX18" fmla="*/ 5703819 w 5747715"/>
              <a:gd name="connsiteY18" fmla="*/ 1398663 h 7476434"/>
              <a:gd name="connsiteX19" fmla="*/ 5705163 w 5747715"/>
              <a:gd name="connsiteY19" fmla="*/ 1564478 h 7476434"/>
              <a:gd name="connsiteX20" fmla="*/ 5698497 w 5747715"/>
              <a:gd name="connsiteY20" fmla="*/ 1620768 h 7476434"/>
              <a:gd name="connsiteX21" fmla="*/ 5682815 w 5747715"/>
              <a:gd name="connsiteY21" fmla="*/ 1736849 h 7476434"/>
              <a:gd name="connsiteX22" fmla="*/ 5683823 w 5747715"/>
              <a:gd name="connsiteY22" fmla="*/ 1825831 h 7476434"/>
              <a:gd name="connsiteX23" fmla="*/ 5677720 w 5747715"/>
              <a:gd name="connsiteY23" fmla="*/ 1838743 h 7476434"/>
              <a:gd name="connsiteX24" fmla="*/ 5671230 w 5747715"/>
              <a:gd name="connsiteY24" fmla="*/ 1885441 h 7476434"/>
              <a:gd name="connsiteX25" fmla="*/ 5662929 w 5747715"/>
              <a:gd name="connsiteY25" fmla="*/ 1912918 h 7476434"/>
              <a:gd name="connsiteX26" fmla="*/ 5658020 w 5747715"/>
              <a:gd name="connsiteY26" fmla="*/ 2008900 h 7476434"/>
              <a:gd name="connsiteX27" fmla="*/ 5650780 w 5747715"/>
              <a:gd name="connsiteY27" fmla="*/ 2149876 h 7476434"/>
              <a:gd name="connsiteX28" fmla="*/ 5651025 w 5747715"/>
              <a:gd name="connsiteY28" fmla="*/ 2150933 h 7476434"/>
              <a:gd name="connsiteX29" fmla="*/ 5652871 w 5747715"/>
              <a:gd name="connsiteY29" fmla="*/ 2179360 h 7476434"/>
              <a:gd name="connsiteX30" fmla="*/ 5646872 w 5747715"/>
              <a:gd name="connsiteY30" fmla="*/ 2295452 h 7476434"/>
              <a:gd name="connsiteX31" fmla="*/ 5646741 w 5747715"/>
              <a:gd name="connsiteY31" fmla="*/ 2364141 h 7476434"/>
              <a:gd name="connsiteX32" fmla="*/ 5657938 w 5747715"/>
              <a:gd name="connsiteY32" fmla="*/ 2389009 h 7476434"/>
              <a:gd name="connsiteX33" fmla="*/ 5533444 w 5747715"/>
              <a:gd name="connsiteY33" fmla="*/ 4422183 h 7476434"/>
              <a:gd name="connsiteX34" fmla="*/ 5526370 w 5747715"/>
              <a:gd name="connsiteY34" fmla="*/ 4537395 h 7476434"/>
              <a:gd name="connsiteX35" fmla="*/ 5503188 w 5747715"/>
              <a:gd name="connsiteY35" fmla="*/ 4975984 h 7476434"/>
              <a:gd name="connsiteX36" fmla="*/ 5369324 w 5747715"/>
              <a:gd name="connsiteY36" fmla="*/ 7437603 h 7476434"/>
              <a:gd name="connsiteX37" fmla="*/ 5325855 w 5747715"/>
              <a:gd name="connsiteY37" fmla="*/ 7476382 h 7476434"/>
              <a:gd name="connsiteX38" fmla="*/ 4493251 w 5747715"/>
              <a:gd name="connsiteY38" fmla="*/ 7432748 h 7476434"/>
              <a:gd name="connsiteX39" fmla="*/ 4493249 w 5747715"/>
              <a:gd name="connsiteY39" fmla="*/ 7432748 h 7476434"/>
              <a:gd name="connsiteX40" fmla="*/ 39226 w 5747715"/>
              <a:gd name="connsiteY40" fmla="*/ 7199323 h 7476434"/>
              <a:gd name="connsiteX41" fmla="*/ 28872 w 5747715"/>
              <a:gd name="connsiteY41" fmla="*/ 7194396 h 7476434"/>
              <a:gd name="connsiteX42" fmla="*/ 23220 w 5747715"/>
              <a:gd name="connsiteY42" fmla="*/ 7194103 h 7476434"/>
              <a:gd name="connsiteX43" fmla="*/ 23354 w 5747715"/>
              <a:gd name="connsiteY43" fmla="*/ 7191771 h 7476434"/>
              <a:gd name="connsiteX44" fmla="*/ 10670 w 5747715"/>
              <a:gd name="connsiteY44" fmla="*/ 7185736 h 7476434"/>
              <a:gd name="connsiteX45" fmla="*/ 51 w 5747715"/>
              <a:gd name="connsiteY45" fmla="*/ 7156095 h 747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47715" h="7476434">
                <a:moveTo>
                  <a:pt x="51" y="7156095"/>
                </a:moveTo>
                <a:cubicBezTo>
                  <a:pt x="124190" y="4787390"/>
                  <a:pt x="248330" y="2418685"/>
                  <a:pt x="372468" y="49980"/>
                </a:cubicBezTo>
                <a:cubicBezTo>
                  <a:pt x="373654" y="27351"/>
                  <a:pt x="405522" y="-1158"/>
                  <a:pt x="428298" y="36"/>
                </a:cubicBezTo>
                <a:lnTo>
                  <a:pt x="1260896" y="43670"/>
                </a:lnTo>
                <a:lnTo>
                  <a:pt x="1260903" y="43667"/>
                </a:lnTo>
                <a:lnTo>
                  <a:pt x="5703188" y="276477"/>
                </a:lnTo>
                <a:cubicBezTo>
                  <a:pt x="5714585" y="277107"/>
                  <a:pt x="5724660" y="282250"/>
                  <a:pt x="5731744" y="290068"/>
                </a:cubicBezTo>
                <a:lnTo>
                  <a:pt x="5737944" y="307379"/>
                </a:lnTo>
                <a:lnTo>
                  <a:pt x="5747715" y="310316"/>
                </a:lnTo>
                <a:cubicBezTo>
                  <a:pt x="5746977" y="322786"/>
                  <a:pt x="5743096" y="355617"/>
                  <a:pt x="5742359" y="368088"/>
                </a:cubicBezTo>
                <a:lnTo>
                  <a:pt x="5729800" y="582441"/>
                </a:lnTo>
                <a:lnTo>
                  <a:pt x="5729763" y="583226"/>
                </a:lnTo>
                <a:cubicBezTo>
                  <a:pt x="5722428" y="733989"/>
                  <a:pt x="5713606" y="911960"/>
                  <a:pt x="5703604" y="1111310"/>
                </a:cubicBezTo>
                <a:lnTo>
                  <a:pt x="5701408" y="1154921"/>
                </a:lnTo>
                <a:lnTo>
                  <a:pt x="5702723" y="1160573"/>
                </a:lnTo>
                <a:cubicBezTo>
                  <a:pt x="5703803" y="1166988"/>
                  <a:pt x="5704640" y="1175774"/>
                  <a:pt x="5704569" y="1189001"/>
                </a:cubicBezTo>
                <a:cubicBezTo>
                  <a:pt x="5691019" y="1221169"/>
                  <a:pt x="5716594" y="1265177"/>
                  <a:pt x="5698571" y="1305093"/>
                </a:cubicBezTo>
                <a:cubicBezTo>
                  <a:pt x="5693911" y="1319772"/>
                  <a:pt x="5691545" y="1365200"/>
                  <a:pt x="5698439" y="1373782"/>
                </a:cubicBezTo>
                <a:cubicBezTo>
                  <a:pt x="5699458" y="1383251"/>
                  <a:pt x="5696136" y="1394305"/>
                  <a:pt x="5703819" y="1398663"/>
                </a:cubicBezTo>
                <a:cubicBezTo>
                  <a:pt x="5704940" y="1430445"/>
                  <a:pt x="5706050" y="1527461"/>
                  <a:pt x="5705163" y="1564478"/>
                </a:cubicBezTo>
                <a:cubicBezTo>
                  <a:pt x="5704796" y="1577686"/>
                  <a:pt x="5698864" y="1607559"/>
                  <a:pt x="5698497" y="1620768"/>
                </a:cubicBezTo>
                <a:cubicBezTo>
                  <a:pt x="5692571" y="1683165"/>
                  <a:pt x="5688920" y="1698353"/>
                  <a:pt x="5682815" y="1736849"/>
                </a:cubicBezTo>
                <a:cubicBezTo>
                  <a:pt x="5683151" y="1766510"/>
                  <a:pt x="5683487" y="1796170"/>
                  <a:pt x="5683823" y="1825831"/>
                </a:cubicBezTo>
                <a:lnTo>
                  <a:pt x="5677720" y="1838743"/>
                </a:lnTo>
                <a:cubicBezTo>
                  <a:pt x="5673913" y="1853643"/>
                  <a:pt x="5672993" y="1870248"/>
                  <a:pt x="5671230" y="1885441"/>
                </a:cubicBezTo>
                <a:lnTo>
                  <a:pt x="5662929" y="1912918"/>
                </a:lnTo>
                <a:lnTo>
                  <a:pt x="5658020" y="2008900"/>
                </a:lnTo>
                <a:lnTo>
                  <a:pt x="5650780" y="2149876"/>
                </a:lnTo>
                <a:lnTo>
                  <a:pt x="5651025" y="2150933"/>
                </a:lnTo>
                <a:cubicBezTo>
                  <a:pt x="5652105" y="2157348"/>
                  <a:pt x="5652942" y="2166133"/>
                  <a:pt x="5652871" y="2179360"/>
                </a:cubicBezTo>
                <a:cubicBezTo>
                  <a:pt x="5639321" y="2211528"/>
                  <a:pt x="5664896" y="2255536"/>
                  <a:pt x="5646872" y="2295452"/>
                </a:cubicBezTo>
                <a:cubicBezTo>
                  <a:pt x="5642213" y="2310133"/>
                  <a:pt x="5639848" y="2355559"/>
                  <a:pt x="5646741" y="2364141"/>
                </a:cubicBezTo>
                <a:cubicBezTo>
                  <a:pt x="5647760" y="2373611"/>
                  <a:pt x="5650256" y="2384651"/>
                  <a:pt x="5657938" y="2389009"/>
                </a:cubicBezTo>
                <a:cubicBezTo>
                  <a:pt x="5636135" y="2742946"/>
                  <a:pt x="5586710" y="3553874"/>
                  <a:pt x="5533444" y="4422183"/>
                </a:cubicBezTo>
                <a:lnTo>
                  <a:pt x="5526370" y="4537395"/>
                </a:lnTo>
                <a:lnTo>
                  <a:pt x="5503188" y="4975984"/>
                </a:lnTo>
                <a:cubicBezTo>
                  <a:pt x="5446496" y="6045372"/>
                  <a:pt x="5395355" y="6990311"/>
                  <a:pt x="5369324" y="7437603"/>
                </a:cubicBezTo>
                <a:cubicBezTo>
                  <a:pt x="5368009" y="7460204"/>
                  <a:pt x="5348609" y="7477516"/>
                  <a:pt x="5325855" y="7476382"/>
                </a:cubicBezTo>
                <a:lnTo>
                  <a:pt x="4493251" y="7432748"/>
                </a:lnTo>
                <a:lnTo>
                  <a:pt x="4493249" y="7432748"/>
                </a:lnTo>
                <a:lnTo>
                  <a:pt x="39226" y="7199323"/>
                </a:lnTo>
                <a:lnTo>
                  <a:pt x="28872" y="7194396"/>
                </a:lnTo>
                <a:lnTo>
                  <a:pt x="23220" y="7194103"/>
                </a:lnTo>
                <a:lnTo>
                  <a:pt x="23354" y="7191771"/>
                </a:lnTo>
                <a:lnTo>
                  <a:pt x="10670" y="7185736"/>
                </a:lnTo>
                <a:cubicBezTo>
                  <a:pt x="3585" y="7177918"/>
                  <a:pt x="-510" y="7167425"/>
                  <a:pt x="51" y="7156095"/>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8E2E8C1-0574-0B97-6884-415A3DC81F18}"/>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rot="151251">
            <a:off x="5911344" y="729227"/>
            <a:ext cx="4573946" cy="5080554"/>
          </a:xfrm>
          <a:prstGeom prst="rect">
            <a:avLst/>
          </a:prstGeom>
        </p:spPr>
      </p:pic>
      <p:sp>
        <p:nvSpPr>
          <p:cNvPr id="2" name="Title 1">
            <a:extLst>
              <a:ext uri="{FF2B5EF4-FFF2-40B4-BE49-F238E27FC236}">
                <a16:creationId xmlns:a16="http://schemas.microsoft.com/office/drawing/2014/main" id="{BE728E35-8324-A3CD-8373-D37421405232}"/>
              </a:ext>
            </a:extLst>
          </p:cNvPr>
          <p:cNvSpPr>
            <a:spLocks noGrp="1"/>
          </p:cNvSpPr>
          <p:nvPr>
            <p:ph type="ctrTitle"/>
          </p:nvPr>
        </p:nvSpPr>
        <p:spPr>
          <a:xfrm>
            <a:off x="1219199" y="428768"/>
            <a:ext cx="4451132" cy="3101432"/>
          </a:xfrm>
        </p:spPr>
        <p:txBody>
          <a:bodyPr>
            <a:normAutofit/>
          </a:bodyPr>
          <a:lstStyle/>
          <a:p>
            <a:r>
              <a:rPr lang="en-US" sz="4000" dirty="0"/>
              <a:t>National Iranian Oil Company</a:t>
            </a:r>
            <a:br>
              <a:rPr lang="en-US" sz="4000" dirty="0"/>
            </a:br>
            <a:r>
              <a:rPr lang="en-US" sz="1600" b="0" i="0" dirty="0">
                <a:solidFill>
                  <a:srgbClr val="374151"/>
                </a:solidFill>
                <a:effectLst/>
                <a:latin typeface="Söhne"/>
              </a:rPr>
              <a:t>A Comprehensive Analysis</a:t>
            </a:r>
            <a:endParaRPr lang="en-US" sz="4000" dirty="0"/>
          </a:p>
        </p:txBody>
      </p:sp>
      <p:sp>
        <p:nvSpPr>
          <p:cNvPr id="3" name="Subtitle 2">
            <a:extLst>
              <a:ext uri="{FF2B5EF4-FFF2-40B4-BE49-F238E27FC236}">
                <a16:creationId xmlns:a16="http://schemas.microsoft.com/office/drawing/2014/main" id="{087A18EB-EDB6-4905-4E00-7CF26842261E}"/>
              </a:ext>
            </a:extLst>
          </p:cNvPr>
          <p:cNvSpPr>
            <a:spLocks noGrp="1"/>
          </p:cNvSpPr>
          <p:nvPr>
            <p:ph type="subTitle" idx="1"/>
          </p:nvPr>
        </p:nvSpPr>
        <p:spPr>
          <a:xfrm>
            <a:off x="1219199" y="5256325"/>
            <a:ext cx="2722375" cy="915875"/>
          </a:xfrm>
        </p:spPr>
        <p:txBody>
          <a:bodyPr>
            <a:normAutofit lnSpcReduction="10000"/>
          </a:bodyPr>
          <a:lstStyle/>
          <a:p>
            <a:r>
              <a:rPr lang="en-US" sz="2000" dirty="0"/>
              <a:t>Ali </a:t>
            </a:r>
            <a:r>
              <a:rPr lang="en-US" sz="2000" dirty="0" err="1"/>
              <a:t>Hosseinifar</a:t>
            </a:r>
            <a:endParaRPr lang="en-US" sz="2000" dirty="0"/>
          </a:p>
          <a:p>
            <a:r>
              <a:rPr lang="en-US" sz="2000" dirty="0"/>
              <a:t>Oct 2023</a:t>
            </a:r>
          </a:p>
        </p:txBody>
      </p:sp>
      <p:sp>
        <p:nvSpPr>
          <p:cNvPr id="27" name="Freeform: Shape 26">
            <a:extLst>
              <a:ext uri="{FF2B5EF4-FFF2-40B4-BE49-F238E27FC236}">
                <a16:creationId xmlns:a16="http://schemas.microsoft.com/office/drawing/2014/main" id="{3BEA892B-8C13-4097-9211-8894FB81B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246142">
            <a:off x="10976334" y="-447338"/>
            <a:ext cx="444795" cy="205837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 name="Group 28">
            <a:extLst>
              <a:ext uri="{FF2B5EF4-FFF2-40B4-BE49-F238E27FC236}">
                <a16:creationId xmlns:a16="http://schemas.microsoft.com/office/drawing/2014/main" id="{D464AF36-4E8E-4205-B8DE-FFA5665C96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0" name="Group 29">
              <a:extLst>
                <a:ext uri="{FF2B5EF4-FFF2-40B4-BE49-F238E27FC236}">
                  <a16:creationId xmlns:a16="http://schemas.microsoft.com/office/drawing/2014/main" id="{19823D03-625A-44AF-9047-BEBE5E2D6A1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2" name="Straight Connector 31">
                <a:extLst>
                  <a:ext uri="{FF2B5EF4-FFF2-40B4-BE49-F238E27FC236}">
                    <a16:creationId xmlns:a16="http://schemas.microsoft.com/office/drawing/2014/main" id="{3861FA53-1B2D-42E4-917A-1EFD6335A4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68A989-D930-4AD4-B238-66F0189140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83729635-CDB3-4134-BFCD-E66EF4736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817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F955142-ED30-45FF-AC79-EA514B9BD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504561" y="517498"/>
            <a:ext cx="6746664" cy="5331847"/>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CDD1AA99-03AE-49F6-9116-9CA2BBCA0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280000">
            <a:off x="1325340" y="-90887"/>
            <a:ext cx="5107326" cy="6522933"/>
          </a:xfrm>
          <a:custGeom>
            <a:avLst/>
            <a:gdLst>
              <a:gd name="connsiteX0" fmla="*/ 0 w 4401242"/>
              <a:gd name="connsiteY0" fmla="*/ 4137242 h 5590022"/>
              <a:gd name="connsiteX1" fmla="*/ 5579 w 4401242"/>
              <a:gd name="connsiteY1" fmla="*/ 4114978 h 5590022"/>
              <a:gd name="connsiteX2" fmla="*/ 3258 w 4401242"/>
              <a:gd name="connsiteY2" fmla="*/ 4099949 h 5590022"/>
              <a:gd name="connsiteX3" fmla="*/ 9236 w 4401242"/>
              <a:gd name="connsiteY3" fmla="*/ 4071959 h 5590022"/>
              <a:gd name="connsiteX4" fmla="*/ 14743 w 4401242"/>
              <a:gd name="connsiteY4" fmla="*/ 4031013 h 5590022"/>
              <a:gd name="connsiteX5" fmla="*/ 20613 w 4401242"/>
              <a:gd name="connsiteY5" fmla="*/ 4002827 h 5590022"/>
              <a:gd name="connsiteX6" fmla="*/ 22410 w 4401242"/>
              <a:gd name="connsiteY6" fmla="*/ 3997392 h 5590022"/>
              <a:gd name="connsiteX7" fmla="*/ 22410 w 4401242"/>
              <a:gd name="connsiteY7" fmla="*/ 3812956 h 5590022"/>
              <a:gd name="connsiteX8" fmla="*/ 20401 w 4401242"/>
              <a:gd name="connsiteY8" fmla="*/ 3799351 h 5590022"/>
              <a:gd name="connsiteX9" fmla="*/ 22410 w 4401242"/>
              <a:gd name="connsiteY9" fmla="*/ 3753450 h 5590022"/>
              <a:gd name="connsiteX10" fmla="*/ 19673 w 4401242"/>
              <a:gd name="connsiteY10" fmla="*/ 3746784 h 5590022"/>
              <a:gd name="connsiteX11" fmla="*/ 22410 w 4401242"/>
              <a:gd name="connsiteY11" fmla="*/ 3701909 h 5590022"/>
              <a:gd name="connsiteX12" fmla="*/ 20086 w 4401242"/>
              <a:gd name="connsiteY12" fmla="*/ 3652741 h 5590022"/>
              <a:gd name="connsiteX13" fmla="*/ 13839 w 4401242"/>
              <a:gd name="connsiteY13" fmla="*/ 3649070 h 5590022"/>
              <a:gd name="connsiteX14" fmla="*/ 13290 w 4401242"/>
              <a:gd name="connsiteY14" fmla="*/ 3638287 h 5590022"/>
              <a:gd name="connsiteX15" fmla="*/ 13410 w 4401242"/>
              <a:gd name="connsiteY15" fmla="*/ 3621311 h 5590022"/>
              <a:gd name="connsiteX16" fmla="*/ 19966 w 4401242"/>
              <a:gd name="connsiteY16" fmla="*/ 3583286 h 5590022"/>
              <a:gd name="connsiteX17" fmla="*/ 16089 w 4401242"/>
              <a:gd name="connsiteY17" fmla="*/ 21355 h 5590022"/>
              <a:gd name="connsiteX18" fmla="*/ 34619 w 4401242"/>
              <a:gd name="connsiteY18" fmla="*/ 2606 h 5590022"/>
              <a:gd name="connsiteX19" fmla="*/ 49927 w 4401242"/>
              <a:gd name="connsiteY19" fmla="*/ 185 h 5590022"/>
              <a:gd name="connsiteX20" fmla="*/ 917193 w 4401242"/>
              <a:gd name="connsiteY20" fmla="*/ 11 h 5590022"/>
              <a:gd name="connsiteX21" fmla="*/ 938319 w 4401242"/>
              <a:gd name="connsiteY21" fmla="*/ 10 h 5590022"/>
              <a:gd name="connsiteX22" fmla="*/ 938338 w 4401242"/>
              <a:gd name="connsiteY22" fmla="*/ 0 h 5590022"/>
              <a:gd name="connsiteX23" fmla="*/ 4365378 w 4401242"/>
              <a:gd name="connsiteY23" fmla="*/ 0 h 5590022"/>
              <a:gd name="connsiteX24" fmla="*/ 4397257 w 4401242"/>
              <a:gd name="connsiteY24" fmla="*/ 31881 h 5590022"/>
              <a:gd name="connsiteX25" fmla="*/ 4397256 w 4401242"/>
              <a:gd name="connsiteY25" fmla="*/ 5558231 h 5590022"/>
              <a:gd name="connsiteX26" fmla="*/ 4365377 w 4401242"/>
              <a:gd name="connsiteY26" fmla="*/ 5590021 h 5590022"/>
              <a:gd name="connsiteX27" fmla="*/ 4322085 w 4401242"/>
              <a:gd name="connsiteY27" fmla="*/ 5590021 h 5590022"/>
              <a:gd name="connsiteX28" fmla="*/ 4322083 w 4401242"/>
              <a:gd name="connsiteY28" fmla="*/ 5590022 h 5590022"/>
              <a:gd name="connsiteX29" fmla="*/ 49916 w 4401242"/>
              <a:gd name="connsiteY29" fmla="*/ 5590022 h 5590022"/>
              <a:gd name="connsiteX30" fmla="*/ 22410 w 4401242"/>
              <a:gd name="connsiteY30" fmla="*/ 5571435 h 5590022"/>
              <a:gd name="connsiteX31" fmla="*/ 22410 w 4401242"/>
              <a:gd name="connsiteY31" fmla="*/ 4726767 h 5590022"/>
              <a:gd name="connsiteX32" fmla="*/ 14670 w 4401242"/>
              <a:gd name="connsiteY32" fmla="*/ 4699196 h 5590022"/>
              <a:gd name="connsiteX33" fmla="*/ 22410 w 4401242"/>
              <a:gd name="connsiteY33" fmla="*/ 4670837 h 5590022"/>
              <a:gd name="connsiteX34" fmla="*/ 22410 w 4401242"/>
              <a:gd name="connsiteY34" fmla="*/ 4292925 h 5590022"/>
              <a:gd name="connsiteX35" fmla="*/ 22410 w 4401242"/>
              <a:gd name="connsiteY35" fmla="*/ 4242762 h 5590022"/>
              <a:gd name="connsiteX36" fmla="*/ 14161 w 4401242"/>
              <a:gd name="connsiteY36" fmla="*/ 4214744 h 5590022"/>
              <a:gd name="connsiteX37" fmla="*/ 4708 w 4401242"/>
              <a:gd name="connsiteY37" fmla="*/ 4186098 h 5590022"/>
              <a:gd name="connsiteX38" fmla="*/ 632 w 4401242"/>
              <a:gd name="connsiteY38" fmla="*/ 4158493 h 559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01242" h="5590022">
                <a:moveTo>
                  <a:pt x="0" y="4137242"/>
                </a:moveTo>
                <a:lnTo>
                  <a:pt x="5579" y="4114978"/>
                </a:lnTo>
                <a:cubicBezTo>
                  <a:pt x="6121" y="4108762"/>
                  <a:pt x="2648" y="4107119"/>
                  <a:pt x="3258" y="4099949"/>
                </a:cubicBezTo>
                <a:lnTo>
                  <a:pt x="9236" y="4071959"/>
                </a:lnTo>
                <a:lnTo>
                  <a:pt x="14743" y="4031013"/>
                </a:lnTo>
                <a:lnTo>
                  <a:pt x="20613" y="4002827"/>
                </a:lnTo>
                <a:lnTo>
                  <a:pt x="22410" y="3997392"/>
                </a:lnTo>
                <a:lnTo>
                  <a:pt x="22410" y="3812956"/>
                </a:lnTo>
                <a:lnTo>
                  <a:pt x="20401" y="3799351"/>
                </a:lnTo>
                <a:lnTo>
                  <a:pt x="22410" y="3753450"/>
                </a:lnTo>
                <a:lnTo>
                  <a:pt x="19673" y="3746784"/>
                </a:lnTo>
                <a:lnTo>
                  <a:pt x="22410" y="3701909"/>
                </a:lnTo>
                <a:cubicBezTo>
                  <a:pt x="22023" y="3687048"/>
                  <a:pt x="22634" y="3661297"/>
                  <a:pt x="20086" y="3652741"/>
                </a:cubicBezTo>
                <a:lnTo>
                  <a:pt x="13839" y="3649070"/>
                </a:lnTo>
                <a:lnTo>
                  <a:pt x="13290" y="3638287"/>
                </a:lnTo>
                <a:cubicBezTo>
                  <a:pt x="13769" y="3637498"/>
                  <a:pt x="13370" y="3621952"/>
                  <a:pt x="13410" y="3621311"/>
                </a:cubicBezTo>
                <a:lnTo>
                  <a:pt x="19966" y="3583286"/>
                </a:lnTo>
                <a:lnTo>
                  <a:pt x="16089" y="21355"/>
                </a:lnTo>
                <a:cubicBezTo>
                  <a:pt x="22266" y="10589"/>
                  <a:pt x="23964" y="8856"/>
                  <a:pt x="34619" y="2606"/>
                </a:cubicBezTo>
                <a:lnTo>
                  <a:pt x="49927" y="185"/>
                </a:lnTo>
                <a:cubicBezTo>
                  <a:pt x="228245" y="83"/>
                  <a:pt x="539504" y="31"/>
                  <a:pt x="917193" y="11"/>
                </a:cubicBezTo>
                <a:lnTo>
                  <a:pt x="938319" y="10"/>
                </a:lnTo>
                <a:lnTo>
                  <a:pt x="938338" y="0"/>
                </a:lnTo>
                <a:lnTo>
                  <a:pt x="4365378" y="0"/>
                </a:lnTo>
                <a:cubicBezTo>
                  <a:pt x="4382966" y="50"/>
                  <a:pt x="4397213" y="14294"/>
                  <a:pt x="4397257" y="31881"/>
                </a:cubicBezTo>
                <a:cubicBezTo>
                  <a:pt x="4402571" y="958253"/>
                  <a:pt x="4402570" y="4631875"/>
                  <a:pt x="4397256" y="5558231"/>
                </a:cubicBezTo>
                <a:cubicBezTo>
                  <a:pt x="4397157" y="5575784"/>
                  <a:pt x="4382929" y="5589975"/>
                  <a:pt x="4365377" y="5590021"/>
                </a:cubicBezTo>
                <a:lnTo>
                  <a:pt x="4322085" y="5590021"/>
                </a:lnTo>
                <a:lnTo>
                  <a:pt x="4322083" y="5590022"/>
                </a:lnTo>
                <a:lnTo>
                  <a:pt x="49916" y="5590022"/>
                </a:lnTo>
                <a:cubicBezTo>
                  <a:pt x="34729" y="5589963"/>
                  <a:pt x="22450" y="5581668"/>
                  <a:pt x="22410" y="5571435"/>
                </a:cubicBezTo>
                <a:lnTo>
                  <a:pt x="22410" y="4726767"/>
                </a:lnTo>
                <a:lnTo>
                  <a:pt x="14670" y="4699196"/>
                </a:lnTo>
                <a:cubicBezTo>
                  <a:pt x="15011" y="4683722"/>
                  <a:pt x="19831" y="4680290"/>
                  <a:pt x="22410" y="4670837"/>
                </a:cubicBezTo>
                <a:lnTo>
                  <a:pt x="22410" y="4292925"/>
                </a:lnTo>
                <a:lnTo>
                  <a:pt x="22410" y="4242762"/>
                </a:lnTo>
                <a:lnTo>
                  <a:pt x="14161" y="4214744"/>
                </a:lnTo>
                <a:cubicBezTo>
                  <a:pt x="20757" y="4203473"/>
                  <a:pt x="7860" y="4195229"/>
                  <a:pt x="4708" y="4186098"/>
                </a:cubicBezTo>
                <a:lnTo>
                  <a:pt x="632" y="4158493"/>
                </a:lnTo>
                <a:close/>
              </a:path>
            </a:pathLst>
          </a:custGeom>
          <a:solidFill>
            <a:srgbClr val="FFFFFF"/>
          </a:solidFill>
          <a:ln w="9525" cap="flat">
            <a:noFill/>
            <a:prstDash val="solid"/>
            <a:miter/>
          </a:ln>
        </p:spPr>
        <p:txBody>
          <a:bodyPr rtlCol="0" anchor="ctr"/>
          <a:lstStyle/>
          <a:p>
            <a:endParaRPr lang="en-US"/>
          </a:p>
        </p:txBody>
      </p:sp>
      <p:pic>
        <p:nvPicPr>
          <p:cNvPr id="4" name="Picture 3" descr="A large industrial area with a road and buildings&#10;&#10;Description automatically generated">
            <a:extLst>
              <a:ext uri="{FF2B5EF4-FFF2-40B4-BE49-F238E27FC236}">
                <a16:creationId xmlns:a16="http://schemas.microsoft.com/office/drawing/2014/main" id="{563E1D49-6F86-8F63-8392-3CC77B4A7C33}"/>
              </a:ext>
            </a:extLst>
          </p:cNvPr>
          <p:cNvPicPr>
            <a:picLocks noChangeAspect="1"/>
          </p:cNvPicPr>
          <p:nvPr/>
        </p:nvPicPr>
        <p:blipFill rotWithShape="1">
          <a:blip r:embed="rId2">
            <a:extLst>
              <a:ext uri="{28A0092B-C50C-407E-A947-70E740481C1C}">
                <a14:useLocalDpi xmlns:a14="http://schemas.microsoft.com/office/drawing/2010/main" val="0"/>
              </a:ext>
            </a:extLst>
          </a:blip>
          <a:srcRect r="5917" b="-2"/>
          <a:stretch/>
        </p:blipFill>
        <p:spPr>
          <a:xfrm rot="21472266">
            <a:off x="739403" y="804975"/>
            <a:ext cx="6261411" cy="4755182"/>
          </a:xfrm>
          <a:prstGeom prst="rect">
            <a:avLst/>
          </a:prstGeom>
        </p:spPr>
      </p:pic>
      <p:sp>
        <p:nvSpPr>
          <p:cNvPr id="2" name="Title 1">
            <a:extLst>
              <a:ext uri="{FF2B5EF4-FFF2-40B4-BE49-F238E27FC236}">
                <a16:creationId xmlns:a16="http://schemas.microsoft.com/office/drawing/2014/main" id="{CA1E987B-85EB-E290-D5AB-0EEBAAD9F831}"/>
              </a:ext>
            </a:extLst>
          </p:cNvPr>
          <p:cNvSpPr>
            <a:spLocks noGrp="1"/>
          </p:cNvSpPr>
          <p:nvPr>
            <p:ph type="title"/>
          </p:nvPr>
        </p:nvSpPr>
        <p:spPr>
          <a:xfrm>
            <a:off x="7321085" y="-265554"/>
            <a:ext cx="4984750" cy="1911741"/>
          </a:xfrm>
        </p:spPr>
        <p:txBody>
          <a:bodyPr anchor="b">
            <a:normAutofit/>
          </a:bodyPr>
          <a:lstStyle/>
          <a:p>
            <a:pPr>
              <a:lnSpc>
                <a:spcPct val="110000"/>
              </a:lnSpc>
            </a:pPr>
            <a:r>
              <a:rPr lang="en-US" sz="2800" b="1" i="0" dirty="0">
                <a:effectLst/>
                <a:latin typeface="Söhne"/>
              </a:rPr>
              <a:t>Degree of Diversification of the Company</a:t>
            </a:r>
            <a:endParaRPr lang="en-US" sz="2800" dirty="0"/>
          </a:p>
        </p:txBody>
      </p:sp>
      <p:sp>
        <p:nvSpPr>
          <p:cNvPr id="30" name="Freeform: Shape 29">
            <a:extLst>
              <a:ext uri="{FF2B5EF4-FFF2-40B4-BE49-F238E27FC236}">
                <a16:creationId xmlns:a16="http://schemas.microsoft.com/office/drawing/2014/main" id="{F0090A0D-04AE-42BC-AE85-FA2E647F0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55470" y="5035596"/>
            <a:ext cx="444795" cy="1823662"/>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Content Placeholder 2">
            <a:extLst>
              <a:ext uri="{FF2B5EF4-FFF2-40B4-BE49-F238E27FC236}">
                <a16:creationId xmlns:a16="http://schemas.microsoft.com/office/drawing/2014/main" id="{BBA2C8C6-7138-E603-C2EC-C561EA0F678E}"/>
              </a:ext>
            </a:extLst>
          </p:cNvPr>
          <p:cNvSpPr>
            <a:spLocks noGrp="1"/>
          </p:cNvSpPr>
          <p:nvPr>
            <p:ph idx="1"/>
          </p:nvPr>
        </p:nvSpPr>
        <p:spPr>
          <a:xfrm>
            <a:off x="7602303" y="2253068"/>
            <a:ext cx="3978828" cy="4195970"/>
          </a:xfrm>
        </p:spPr>
        <p:txBody>
          <a:bodyPr>
            <a:normAutofit/>
          </a:bodyPr>
          <a:lstStyle/>
          <a:p>
            <a:pPr>
              <a:lnSpc>
                <a:spcPct val="110000"/>
              </a:lnSpc>
            </a:pPr>
            <a:r>
              <a:rPr lang="en-US" i="0" dirty="0">
                <a:solidFill>
                  <a:srgbClr val="374151"/>
                </a:solidFill>
                <a:effectLst/>
                <a:latin typeface="Söhne"/>
              </a:rPr>
              <a:t>NIOC employs a </a:t>
            </a:r>
            <a:r>
              <a:rPr lang="en-US" i="0" dirty="0">
                <a:effectLst/>
                <a:latin typeface="Söhne"/>
              </a:rPr>
              <a:t>moderate diversification strategy</a:t>
            </a:r>
            <a:r>
              <a:rPr lang="en-US" i="0" dirty="0">
                <a:solidFill>
                  <a:srgbClr val="374151"/>
                </a:solidFill>
                <a:effectLst/>
                <a:latin typeface="Söhne"/>
              </a:rPr>
              <a:t> within the energy sector. This involves activities related to oil and gas, including exploration, production, refining, and petrochemicals. </a:t>
            </a:r>
          </a:p>
          <a:p>
            <a:pPr>
              <a:lnSpc>
                <a:spcPct val="110000"/>
              </a:lnSpc>
            </a:pPr>
            <a:r>
              <a:rPr lang="en-US" b="0" i="0" dirty="0">
                <a:solidFill>
                  <a:srgbClr val="374151"/>
                </a:solidFill>
                <a:effectLst/>
                <a:latin typeface="Söhne"/>
              </a:rPr>
              <a:t>This means the company engages in multiple related activities within the energy sector. This strategy helps spread risk and navigate challenges associated with the industry.</a:t>
            </a:r>
            <a:endParaRPr lang="en-US" dirty="0"/>
          </a:p>
        </p:txBody>
      </p:sp>
      <p:grpSp>
        <p:nvGrpSpPr>
          <p:cNvPr id="32" name="Group 31">
            <a:extLst>
              <a:ext uri="{FF2B5EF4-FFF2-40B4-BE49-F238E27FC236}">
                <a16:creationId xmlns:a16="http://schemas.microsoft.com/office/drawing/2014/main" id="{84912FC9-6D3C-4857-AD07-669D24A58B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ADC8BF22-7DAB-434C-9110-00A56AB1CFB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7D332D1D-F11A-48A6-8348-E2076D2297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6BAC72E-20B6-4BED-B0BA-5350DB14C2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45043DB4-3F92-4F4F-9BA4-A9807D02B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2766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F844B0B-47E8-4891-AC05-59D50808E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4485D3AE-FB36-4383-A8C1-33B485B463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5" name="Group 34">
              <a:extLst>
                <a:ext uri="{FF2B5EF4-FFF2-40B4-BE49-F238E27FC236}">
                  <a16:creationId xmlns:a16="http://schemas.microsoft.com/office/drawing/2014/main" id="{BAF6D3D0-BBE0-4F75-A6B2-82374F2641F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7" name="Straight Connector 36">
                <a:extLst>
                  <a:ext uri="{FF2B5EF4-FFF2-40B4-BE49-F238E27FC236}">
                    <a16:creationId xmlns:a16="http://schemas.microsoft.com/office/drawing/2014/main" id="{E38CB37F-0CA2-46BD-A57D-C5C6CB916D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F60182-6E96-40DE-A215-C6BC3CD538A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8276AEA9-CBD2-405C-8CC8-14982689C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440B973E-B50B-0635-5479-4A501A64BFA1}"/>
              </a:ext>
            </a:extLst>
          </p:cNvPr>
          <p:cNvGraphicFramePr>
            <a:graphicFrameLocks noGrp="1"/>
          </p:cNvGraphicFramePr>
          <p:nvPr>
            <p:ph idx="1"/>
            <p:extLst>
              <p:ext uri="{D42A27DB-BD31-4B8C-83A1-F6EECF244321}">
                <p14:modId xmlns:p14="http://schemas.microsoft.com/office/powerpoint/2010/main" val="509413278"/>
              </p:ext>
            </p:extLst>
          </p:nvPr>
        </p:nvGraphicFramePr>
        <p:xfrm>
          <a:off x="1216324" y="1420006"/>
          <a:ext cx="9759351" cy="4017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6801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A1BBCB0E-D444-4662-99B6-968FADD99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FABCF46B-3163-4E66-9BB3-AAC999794E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55" name="Group 54">
              <a:extLst>
                <a:ext uri="{FF2B5EF4-FFF2-40B4-BE49-F238E27FC236}">
                  <a16:creationId xmlns:a16="http://schemas.microsoft.com/office/drawing/2014/main" id="{DFFABCCE-353C-4DF3-82A1-0A3254A684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57" name="Straight Connector 56">
                <a:extLst>
                  <a:ext uri="{FF2B5EF4-FFF2-40B4-BE49-F238E27FC236}">
                    <a16:creationId xmlns:a16="http://schemas.microsoft.com/office/drawing/2014/main" id="{D69B21E5-8A56-4BB0-A2F9-E1D18D1B4D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2E0FB7C-6BC0-4404-BBCB-6DD5D28DCA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Oval 55">
              <a:extLst>
                <a:ext uri="{FF2B5EF4-FFF2-40B4-BE49-F238E27FC236}">
                  <a16:creationId xmlns:a16="http://schemas.microsoft.com/office/drawing/2014/main" id="{0FCD1BD2-FA34-4758-A9C5-6723ACAD7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grpSp>
      <p:graphicFrame>
        <p:nvGraphicFramePr>
          <p:cNvPr id="37" name="Content Placeholder 2">
            <a:extLst>
              <a:ext uri="{FF2B5EF4-FFF2-40B4-BE49-F238E27FC236}">
                <a16:creationId xmlns:a16="http://schemas.microsoft.com/office/drawing/2014/main" id="{A769E17B-C2FA-6D70-E673-6DC7E1D02CEB}"/>
              </a:ext>
            </a:extLst>
          </p:cNvPr>
          <p:cNvGraphicFramePr>
            <a:graphicFrameLocks noGrp="1"/>
          </p:cNvGraphicFramePr>
          <p:nvPr>
            <p:ph idx="1"/>
            <p:extLst>
              <p:ext uri="{D42A27DB-BD31-4B8C-83A1-F6EECF244321}">
                <p14:modId xmlns:p14="http://schemas.microsoft.com/office/powerpoint/2010/main" val="3116834740"/>
              </p:ext>
            </p:extLst>
          </p:nvPr>
        </p:nvGraphicFramePr>
        <p:xfrm>
          <a:off x="353479" y="640082"/>
          <a:ext cx="10786098" cy="5532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8849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6B6DD6F-E168-490A-A0B2-699190DC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BA3935-5258-425A-B52A-BBF28BCE0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47920">
            <a:off x="849621" y="915045"/>
            <a:ext cx="5446522" cy="4316000"/>
          </a:xfrm>
          <a:prstGeom prst="rect">
            <a:avLst/>
          </a:prstGeom>
          <a:solidFill>
            <a:schemeClr val="tx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CDD1AA99-03AE-49F6-9116-9CA2BBCA0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147920">
            <a:off x="1514337" y="447284"/>
            <a:ext cx="4122174" cy="5235577"/>
          </a:xfrm>
          <a:custGeom>
            <a:avLst/>
            <a:gdLst>
              <a:gd name="connsiteX0" fmla="*/ 0 w 4401242"/>
              <a:gd name="connsiteY0" fmla="*/ 4137242 h 5590022"/>
              <a:gd name="connsiteX1" fmla="*/ 5579 w 4401242"/>
              <a:gd name="connsiteY1" fmla="*/ 4114978 h 5590022"/>
              <a:gd name="connsiteX2" fmla="*/ 3258 w 4401242"/>
              <a:gd name="connsiteY2" fmla="*/ 4099949 h 5590022"/>
              <a:gd name="connsiteX3" fmla="*/ 9236 w 4401242"/>
              <a:gd name="connsiteY3" fmla="*/ 4071959 h 5590022"/>
              <a:gd name="connsiteX4" fmla="*/ 14743 w 4401242"/>
              <a:gd name="connsiteY4" fmla="*/ 4031013 h 5590022"/>
              <a:gd name="connsiteX5" fmla="*/ 20613 w 4401242"/>
              <a:gd name="connsiteY5" fmla="*/ 4002827 h 5590022"/>
              <a:gd name="connsiteX6" fmla="*/ 22410 w 4401242"/>
              <a:gd name="connsiteY6" fmla="*/ 3997392 h 5590022"/>
              <a:gd name="connsiteX7" fmla="*/ 22410 w 4401242"/>
              <a:gd name="connsiteY7" fmla="*/ 3812956 h 5590022"/>
              <a:gd name="connsiteX8" fmla="*/ 20401 w 4401242"/>
              <a:gd name="connsiteY8" fmla="*/ 3799351 h 5590022"/>
              <a:gd name="connsiteX9" fmla="*/ 22410 w 4401242"/>
              <a:gd name="connsiteY9" fmla="*/ 3753450 h 5590022"/>
              <a:gd name="connsiteX10" fmla="*/ 19673 w 4401242"/>
              <a:gd name="connsiteY10" fmla="*/ 3746784 h 5590022"/>
              <a:gd name="connsiteX11" fmla="*/ 22410 w 4401242"/>
              <a:gd name="connsiteY11" fmla="*/ 3701909 h 5590022"/>
              <a:gd name="connsiteX12" fmla="*/ 20086 w 4401242"/>
              <a:gd name="connsiteY12" fmla="*/ 3652741 h 5590022"/>
              <a:gd name="connsiteX13" fmla="*/ 13839 w 4401242"/>
              <a:gd name="connsiteY13" fmla="*/ 3649070 h 5590022"/>
              <a:gd name="connsiteX14" fmla="*/ 13290 w 4401242"/>
              <a:gd name="connsiteY14" fmla="*/ 3638287 h 5590022"/>
              <a:gd name="connsiteX15" fmla="*/ 13410 w 4401242"/>
              <a:gd name="connsiteY15" fmla="*/ 3621311 h 5590022"/>
              <a:gd name="connsiteX16" fmla="*/ 19966 w 4401242"/>
              <a:gd name="connsiteY16" fmla="*/ 3583286 h 5590022"/>
              <a:gd name="connsiteX17" fmla="*/ 16089 w 4401242"/>
              <a:gd name="connsiteY17" fmla="*/ 21355 h 5590022"/>
              <a:gd name="connsiteX18" fmla="*/ 34619 w 4401242"/>
              <a:gd name="connsiteY18" fmla="*/ 2606 h 5590022"/>
              <a:gd name="connsiteX19" fmla="*/ 49927 w 4401242"/>
              <a:gd name="connsiteY19" fmla="*/ 185 h 5590022"/>
              <a:gd name="connsiteX20" fmla="*/ 917193 w 4401242"/>
              <a:gd name="connsiteY20" fmla="*/ 11 h 5590022"/>
              <a:gd name="connsiteX21" fmla="*/ 938319 w 4401242"/>
              <a:gd name="connsiteY21" fmla="*/ 10 h 5590022"/>
              <a:gd name="connsiteX22" fmla="*/ 938338 w 4401242"/>
              <a:gd name="connsiteY22" fmla="*/ 0 h 5590022"/>
              <a:gd name="connsiteX23" fmla="*/ 4365378 w 4401242"/>
              <a:gd name="connsiteY23" fmla="*/ 0 h 5590022"/>
              <a:gd name="connsiteX24" fmla="*/ 4397257 w 4401242"/>
              <a:gd name="connsiteY24" fmla="*/ 31881 h 5590022"/>
              <a:gd name="connsiteX25" fmla="*/ 4397256 w 4401242"/>
              <a:gd name="connsiteY25" fmla="*/ 5558231 h 5590022"/>
              <a:gd name="connsiteX26" fmla="*/ 4365377 w 4401242"/>
              <a:gd name="connsiteY26" fmla="*/ 5590021 h 5590022"/>
              <a:gd name="connsiteX27" fmla="*/ 4322085 w 4401242"/>
              <a:gd name="connsiteY27" fmla="*/ 5590021 h 5590022"/>
              <a:gd name="connsiteX28" fmla="*/ 4322083 w 4401242"/>
              <a:gd name="connsiteY28" fmla="*/ 5590022 h 5590022"/>
              <a:gd name="connsiteX29" fmla="*/ 49916 w 4401242"/>
              <a:gd name="connsiteY29" fmla="*/ 5590022 h 5590022"/>
              <a:gd name="connsiteX30" fmla="*/ 22410 w 4401242"/>
              <a:gd name="connsiteY30" fmla="*/ 5571435 h 5590022"/>
              <a:gd name="connsiteX31" fmla="*/ 22410 w 4401242"/>
              <a:gd name="connsiteY31" fmla="*/ 4726767 h 5590022"/>
              <a:gd name="connsiteX32" fmla="*/ 14670 w 4401242"/>
              <a:gd name="connsiteY32" fmla="*/ 4699196 h 5590022"/>
              <a:gd name="connsiteX33" fmla="*/ 22410 w 4401242"/>
              <a:gd name="connsiteY33" fmla="*/ 4670837 h 5590022"/>
              <a:gd name="connsiteX34" fmla="*/ 22410 w 4401242"/>
              <a:gd name="connsiteY34" fmla="*/ 4292925 h 5590022"/>
              <a:gd name="connsiteX35" fmla="*/ 22410 w 4401242"/>
              <a:gd name="connsiteY35" fmla="*/ 4242762 h 5590022"/>
              <a:gd name="connsiteX36" fmla="*/ 14161 w 4401242"/>
              <a:gd name="connsiteY36" fmla="*/ 4214744 h 5590022"/>
              <a:gd name="connsiteX37" fmla="*/ 4708 w 4401242"/>
              <a:gd name="connsiteY37" fmla="*/ 4186098 h 5590022"/>
              <a:gd name="connsiteX38" fmla="*/ 632 w 4401242"/>
              <a:gd name="connsiteY38" fmla="*/ 4158493 h 559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01242" h="5590022">
                <a:moveTo>
                  <a:pt x="0" y="4137242"/>
                </a:moveTo>
                <a:lnTo>
                  <a:pt x="5579" y="4114978"/>
                </a:lnTo>
                <a:cubicBezTo>
                  <a:pt x="6121" y="4108762"/>
                  <a:pt x="2648" y="4107119"/>
                  <a:pt x="3258" y="4099949"/>
                </a:cubicBezTo>
                <a:lnTo>
                  <a:pt x="9236" y="4071959"/>
                </a:lnTo>
                <a:lnTo>
                  <a:pt x="14743" y="4031013"/>
                </a:lnTo>
                <a:lnTo>
                  <a:pt x="20613" y="4002827"/>
                </a:lnTo>
                <a:lnTo>
                  <a:pt x="22410" y="3997392"/>
                </a:lnTo>
                <a:lnTo>
                  <a:pt x="22410" y="3812956"/>
                </a:lnTo>
                <a:lnTo>
                  <a:pt x="20401" y="3799351"/>
                </a:lnTo>
                <a:lnTo>
                  <a:pt x="22410" y="3753450"/>
                </a:lnTo>
                <a:lnTo>
                  <a:pt x="19673" y="3746784"/>
                </a:lnTo>
                <a:lnTo>
                  <a:pt x="22410" y="3701909"/>
                </a:lnTo>
                <a:cubicBezTo>
                  <a:pt x="22023" y="3687048"/>
                  <a:pt x="22634" y="3661297"/>
                  <a:pt x="20086" y="3652741"/>
                </a:cubicBezTo>
                <a:lnTo>
                  <a:pt x="13839" y="3649070"/>
                </a:lnTo>
                <a:lnTo>
                  <a:pt x="13290" y="3638287"/>
                </a:lnTo>
                <a:cubicBezTo>
                  <a:pt x="13769" y="3637498"/>
                  <a:pt x="13370" y="3621952"/>
                  <a:pt x="13410" y="3621311"/>
                </a:cubicBezTo>
                <a:lnTo>
                  <a:pt x="19966" y="3583286"/>
                </a:lnTo>
                <a:lnTo>
                  <a:pt x="16089" y="21355"/>
                </a:lnTo>
                <a:cubicBezTo>
                  <a:pt x="22266" y="10589"/>
                  <a:pt x="23964" y="8856"/>
                  <a:pt x="34619" y="2606"/>
                </a:cubicBezTo>
                <a:lnTo>
                  <a:pt x="49927" y="185"/>
                </a:lnTo>
                <a:cubicBezTo>
                  <a:pt x="228245" y="83"/>
                  <a:pt x="539504" y="31"/>
                  <a:pt x="917193" y="11"/>
                </a:cubicBezTo>
                <a:lnTo>
                  <a:pt x="938319" y="10"/>
                </a:lnTo>
                <a:lnTo>
                  <a:pt x="938338" y="0"/>
                </a:lnTo>
                <a:lnTo>
                  <a:pt x="4365378" y="0"/>
                </a:lnTo>
                <a:cubicBezTo>
                  <a:pt x="4382966" y="50"/>
                  <a:pt x="4397213" y="14294"/>
                  <a:pt x="4397257" y="31881"/>
                </a:cubicBezTo>
                <a:cubicBezTo>
                  <a:pt x="4402571" y="958253"/>
                  <a:pt x="4402570" y="4631875"/>
                  <a:pt x="4397256" y="5558231"/>
                </a:cubicBezTo>
                <a:cubicBezTo>
                  <a:pt x="4397157" y="5575784"/>
                  <a:pt x="4382929" y="5589975"/>
                  <a:pt x="4365377" y="5590021"/>
                </a:cubicBezTo>
                <a:lnTo>
                  <a:pt x="4322085" y="5590021"/>
                </a:lnTo>
                <a:lnTo>
                  <a:pt x="4322083" y="5590022"/>
                </a:lnTo>
                <a:lnTo>
                  <a:pt x="49916" y="5590022"/>
                </a:lnTo>
                <a:cubicBezTo>
                  <a:pt x="34729" y="5589963"/>
                  <a:pt x="22450" y="5581668"/>
                  <a:pt x="22410" y="5571435"/>
                </a:cubicBezTo>
                <a:lnTo>
                  <a:pt x="22410" y="4726767"/>
                </a:lnTo>
                <a:lnTo>
                  <a:pt x="14670" y="4699196"/>
                </a:lnTo>
                <a:cubicBezTo>
                  <a:pt x="15011" y="4683722"/>
                  <a:pt x="19831" y="4680290"/>
                  <a:pt x="22410" y="4670837"/>
                </a:cubicBezTo>
                <a:lnTo>
                  <a:pt x="22410" y="4292925"/>
                </a:lnTo>
                <a:lnTo>
                  <a:pt x="22410" y="4242762"/>
                </a:lnTo>
                <a:lnTo>
                  <a:pt x="14161" y="4214744"/>
                </a:lnTo>
                <a:cubicBezTo>
                  <a:pt x="20757" y="4203473"/>
                  <a:pt x="7860" y="4195229"/>
                  <a:pt x="4708" y="4186098"/>
                </a:cubicBezTo>
                <a:lnTo>
                  <a:pt x="632" y="4158493"/>
                </a:lnTo>
                <a:close/>
              </a:path>
            </a:pathLst>
          </a:custGeom>
          <a:blipFill>
            <a:blip r:embed="rId2"/>
            <a:tile tx="0" ty="0" sx="100000" sy="100000" flip="none" algn="tl"/>
          </a:blipFill>
          <a:ln w="9525" cap="flat">
            <a:noFill/>
            <a:prstDash val="solid"/>
            <a:miter/>
          </a:ln>
        </p:spPr>
        <p:txBody>
          <a:bodyPr rtlCol="0" anchor="ctr"/>
          <a:lstStyle/>
          <a:p>
            <a:endParaRPr lang="en-US"/>
          </a:p>
        </p:txBody>
      </p:sp>
      <p:pic>
        <p:nvPicPr>
          <p:cNvPr id="5" name="Picture 4" descr="A group of men in a factory">
            <a:extLst>
              <a:ext uri="{FF2B5EF4-FFF2-40B4-BE49-F238E27FC236}">
                <a16:creationId xmlns:a16="http://schemas.microsoft.com/office/drawing/2014/main" id="{E3A8C8E5-35A4-7CF5-12A1-3894842BA5E7}"/>
              </a:ext>
            </a:extLst>
          </p:cNvPr>
          <p:cNvPicPr>
            <a:picLocks noChangeAspect="1"/>
          </p:cNvPicPr>
          <p:nvPr/>
        </p:nvPicPr>
        <p:blipFill rotWithShape="1">
          <a:blip r:embed="rId3">
            <a:alphaModFix amt="84000"/>
            <a:extLst>
              <a:ext uri="{28A0092B-C50C-407E-A947-70E740481C1C}">
                <a14:useLocalDpi xmlns:a14="http://schemas.microsoft.com/office/drawing/2010/main" val="0"/>
              </a:ext>
            </a:extLst>
          </a:blip>
          <a:srcRect l="11677" r="21699" b="-1"/>
          <a:stretch/>
        </p:blipFill>
        <p:spPr>
          <a:xfrm>
            <a:off x="1016685" y="1014652"/>
            <a:ext cx="5079128" cy="4116786"/>
          </a:xfrm>
          <a:custGeom>
            <a:avLst/>
            <a:gdLst/>
            <a:ahLst/>
            <a:cxnLst/>
            <a:rect l="l" t="t" r="r" b="b"/>
            <a:pathLst>
              <a:path w="5517787" h="4472333">
                <a:moveTo>
                  <a:pt x="5199334" y="0"/>
                </a:moveTo>
                <a:cubicBezTo>
                  <a:pt x="5209814" y="5031"/>
                  <a:pt x="5211549" y="6498"/>
                  <a:pt x="5218118" y="16022"/>
                </a:cubicBezTo>
                <a:lnTo>
                  <a:pt x="5221430" y="30155"/>
                </a:lnTo>
                <a:cubicBezTo>
                  <a:pt x="5233761" y="196710"/>
                  <a:pt x="5255167" y="487447"/>
                  <a:pt x="5281101" y="840236"/>
                </a:cubicBezTo>
                <a:lnTo>
                  <a:pt x="5282551" y="859969"/>
                </a:lnTo>
                <a:lnTo>
                  <a:pt x="5282562" y="859986"/>
                </a:lnTo>
                <a:lnTo>
                  <a:pt x="5517712" y="4061104"/>
                </a:lnTo>
                <a:cubicBezTo>
                  <a:pt x="5518872" y="4077535"/>
                  <a:pt x="5506545" y="4091821"/>
                  <a:pt x="5490120" y="4093069"/>
                </a:cubicBezTo>
                <a:cubicBezTo>
                  <a:pt x="4625183" y="4161596"/>
                  <a:pt x="1193739" y="4413665"/>
                  <a:pt x="328087" y="4472264"/>
                </a:cubicBezTo>
                <a:cubicBezTo>
                  <a:pt x="311684" y="4473376"/>
                  <a:pt x="297453" y="4461060"/>
                  <a:pt x="296206" y="4444668"/>
                </a:cubicBezTo>
                <a:lnTo>
                  <a:pt x="293235" y="4404230"/>
                </a:lnTo>
                <a:lnTo>
                  <a:pt x="293234" y="4404228"/>
                </a:lnTo>
                <a:lnTo>
                  <a:pt x="94" y="413698"/>
                </a:lnTo>
                <a:cubicBezTo>
                  <a:pt x="-893" y="399508"/>
                  <a:pt x="6013" y="387469"/>
                  <a:pt x="15568" y="386729"/>
                </a:cubicBezTo>
                <a:lnTo>
                  <a:pt x="804553" y="328772"/>
                </a:lnTo>
                <a:lnTo>
                  <a:pt x="829775" y="319650"/>
                </a:lnTo>
                <a:cubicBezTo>
                  <a:pt x="844253" y="318907"/>
                  <a:pt x="847789" y="323174"/>
                  <a:pt x="856796" y="324934"/>
                </a:cubicBezTo>
                <a:lnTo>
                  <a:pt x="1209795" y="299003"/>
                </a:lnTo>
                <a:lnTo>
                  <a:pt x="1256651" y="295561"/>
                </a:lnTo>
                <a:lnTo>
                  <a:pt x="1282256" y="285933"/>
                </a:lnTo>
                <a:cubicBezTo>
                  <a:pt x="1293236" y="291321"/>
                  <a:pt x="1300052" y="278709"/>
                  <a:pt x="1308365" y="275138"/>
                </a:cubicBezTo>
                <a:lnTo>
                  <a:pt x="1333870" y="269436"/>
                </a:lnTo>
                <a:lnTo>
                  <a:pt x="1353677" y="267388"/>
                </a:lnTo>
                <a:lnTo>
                  <a:pt x="1374856" y="271072"/>
                </a:lnTo>
                <a:cubicBezTo>
                  <a:pt x="1380699" y="271151"/>
                  <a:pt x="1381996" y="267795"/>
                  <a:pt x="1388735" y="267872"/>
                </a:cubicBezTo>
                <a:lnTo>
                  <a:pt x="1415290" y="271536"/>
                </a:lnTo>
                <a:lnTo>
                  <a:pt x="1453914" y="273870"/>
                </a:lnTo>
                <a:lnTo>
                  <a:pt x="1480645" y="277419"/>
                </a:lnTo>
                <a:lnTo>
                  <a:pt x="1485845" y="278725"/>
                </a:lnTo>
                <a:lnTo>
                  <a:pt x="1658122" y="266069"/>
                </a:lnTo>
                <a:lnTo>
                  <a:pt x="1670693" y="263259"/>
                </a:lnTo>
                <a:lnTo>
                  <a:pt x="1713706" y="261986"/>
                </a:lnTo>
                <a:lnTo>
                  <a:pt x="1719744" y="258972"/>
                </a:lnTo>
                <a:lnTo>
                  <a:pt x="1761849" y="258450"/>
                </a:lnTo>
                <a:cubicBezTo>
                  <a:pt x="1775704" y="257068"/>
                  <a:pt x="1799799" y="255872"/>
                  <a:pt x="1807616" y="252905"/>
                </a:cubicBezTo>
                <a:lnTo>
                  <a:pt x="1810616" y="246818"/>
                </a:lnTo>
                <a:lnTo>
                  <a:pt x="1820651" y="245565"/>
                </a:lnTo>
                <a:cubicBezTo>
                  <a:pt x="1821421" y="245959"/>
                  <a:pt x="1835914" y="244519"/>
                  <a:pt x="1836516" y="244513"/>
                </a:cubicBezTo>
                <a:lnTo>
                  <a:pt x="1872484" y="248027"/>
                </a:lnTo>
                <a:close/>
              </a:path>
            </a:pathLst>
          </a:custGeom>
        </p:spPr>
      </p:pic>
      <p:sp>
        <p:nvSpPr>
          <p:cNvPr id="2" name="Title 1">
            <a:extLst>
              <a:ext uri="{FF2B5EF4-FFF2-40B4-BE49-F238E27FC236}">
                <a16:creationId xmlns:a16="http://schemas.microsoft.com/office/drawing/2014/main" id="{4B11CC04-14D7-A545-6A87-2B84B5947483}"/>
              </a:ext>
            </a:extLst>
          </p:cNvPr>
          <p:cNvSpPr>
            <a:spLocks noGrp="1"/>
          </p:cNvSpPr>
          <p:nvPr>
            <p:ph type="title"/>
          </p:nvPr>
        </p:nvSpPr>
        <p:spPr>
          <a:xfrm>
            <a:off x="6337177" y="-670096"/>
            <a:ext cx="5781863" cy="1659965"/>
          </a:xfrm>
        </p:spPr>
        <p:txBody>
          <a:bodyPr anchor="b">
            <a:normAutofit/>
          </a:bodyPr>
          <a:lstStyle/>
          <a:p>
            <a:r>
              <a:rPr lang="en-US" sz="2800" b="1" i="0" dirty="0">
                <a:effectLst/>
                <a:latin typeface="Söhne"/>
              </a:rPr>
              <a:t>Degree of Integration of the Company</a:t>
            </a:r>
            <a:endParaRPr lang="en-US" sz="2800" dirty="0"/>
          </a:p>
        </p:txBody>
      </p:sp>
      <p:sp>
        <p:nvSpPr>
          <p:cNvPr id="16" name="Freeform: Shape 15">
            <a:extLst>
              <a:ext uri="{FF2B5EF4-FFF2-40B4-BE49-F238E27FC236}">
                <a16:creationId xmlns:a16="http://schemas.microsoft.com/office/drawing/2014/main" id="{7EA60060-A93B-4C68-8571-20F442790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88475">
            <a:off x="3292902" y="4288917"/>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E53B68F-0021-CC8A-DB44-2369ED8477FF}"/>
              </a:ext>
            </a:extLst>
          </p:cNvPr>
          <p:cNvSpPr>
            <a:spLocks noGrp="1"/>
          </p:cNvSpPr>
          <p:nvPr>
            <p:ph idx="1"/>
          </p:nvPr>
        </p:nvSpPr>
        <p:spPr>
          <a:xfrm>
            <a:off x="7119563" y="1273346"/>
            <a:ext cx="4217090" cy="4992364"/>
          </a:xfrm>
        </p:spPr>
        <p:txBody>
          <a:bodyPr>
            <a:normAutofit/>
          </a:bodyPr>
          <a:lstStyle/>
          <a:p>
            <a:pPr>
              <a:lnSpc>
                <a:spcPct val="110000"/>
              </a:lnSpc>
              <a:buFont typeface="Arial" panose="020B0604020202020204" pitchFamily="34" charset="0"/>
              <a:buChar char="•"/>
            </a:pPr>
            <a:r>
              <a:rPr lang="en-US" b="1" i="0" dirty="0">
                <a:effectLst/>
                <a:latin typeface="Söhne"/>
              </a:rPr>
              <a:t>Vertical Integration</a:t>
            </a:r>
            <a:r>
              <a:rPr lang="en-US" b="0" i="0" dirty="0">
                <a:effectLst/>
                <a:latin typeface="Söhne"/>
              </a:rPr>
              <a:t> involves a company's control over different stages of the production or supply chain. NIOC, this translates to a substantial level of vertical integration, spanning upstream (exploration and production), midstream (transportation and storage), and downstream (refining and distribution) activities.</a:t>
            </a:r>
          </a:p>
          <a:p>
            <a:pPr>
              <a:lnSpc>
                <a:spcPct val="110000"/>
              </a:lnSpc>
              <a:buFont typeface="Arial" panose="020B0604020202020204" pitchFamily="34" charset="0"/>
              <a:buChar char="•"/>
            </a:pPr>
            <a:endParaRPr lang="en-US" b="0" i="0" dirty="0">
              <a:effectLst/>
              <a:latin typeface="Söhne"/>
            </a:endParaRPr>
          </a:p>
          <a:p>
            <a:pPr>
              <a:lnSpc>
                <a:spcPct val="110000"/>
              </a:lnSpc>
              <a:buFont typeface="Arial" panose="020B0604020202020204" pitchFamily="34" charset="0"/>
              <a:buChar char="•"/>
            </a:pPr>
            <a:r>
              <a:rPr lang="en-US" b="1" i="0" dirty="0">
                <a:effectLst/>
                <a:latin typeface="Söhne"/>
              </a:rPr>
              <a:t>Horizontal Integration</a:t>
            </a:r>
            <a:r>
              <a:rPr lang="en-US" b="1" i="0" dirty="0">
                <a:solidFill>
                  <a:srgbClr val="374151"/>
                </a:solidFill>
                <a:effectLst/>
                <a:latin typeface="Söhne"/>
              </a:rPr>
              <a:t> </a:t>
            </a:r>
            <a:r>
              <a:rPr lang="en-US" dirty="0">
                <a:solidFill>
                  <a:srgbClr val="374151"/>
                </a:solidFill>
                <a:latin typeface="Söhne"/>
              </a:rPr>
              <a:t>is about expanding within the same stage of the production or supply chain.</a:t>
            </a:r>
            <a:r>
              <a:rPr lang="en-US" b="0" i="0" dirty="0">
                <a:solidFill>
                  <a:srgbClr val="374151"/>
                </a:solidFill>
                <a:effectLst/>
                <a:latin typeface="Söhne"/>
              </a:rPr>
              <a:t> While NIOC primarily functions as a state-owned entity, it may establish collaborations and partnerships with international companies for specific projects, indicating a potential form of horizontal integration.</a:t>
            </a:r>
          </a:p>
          <a:p>
            <a:pPr marL="0" indent="0">
              <a:lnSpc>
                <a:spcPct val="110000"/>
              </a:lnSpc>
              <a:buNone/>
            </a:pPr>
            <a:endParaRPr lang="en-US" dirty="0"/>
          </a:p>
        </p:txBody>
      </p:sp>
      <p:grpSp>
        <p:nvGrpSpPr>
          <p:cNvPr id="18" name="Group 17">
            <a:extLst>
              <a:ext uri="{FF2B5EF4-FFF2-40B4-BE49-F238E27FC236}">
                <a16:creationId xmlns:a16="http://schemas.microsoft.com/office/drawing/2014/main" id="{086403E5-67F9-43E6-B7B1-C07EFE0A5C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9" name="Group 18">
              <a:extLst>
                <a:ext uri="{FF2B5EF4-FFF2-40B4-BE49-F238E27FC236}">
                  <a16:creationId xmlns:a16="http://schemas.microsoft.com/office/drawing/2014/main" id="{E9C7E316-2CF6-48D0-A945-584817B6F4A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1" name="Straight Connector 20">
                <a:extLst>
                  <a:ext uri="{FF2B5EF4-FFF2-40B4-BE49-F238E27FC236}">
                    <a16:creationId xmlns:a16="http://schemas.microsoft.com/office/drawing/2014/main" id="{4C26CD1D-43A2-4516-BC5E-0704D3B106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6C5BDD-D91A-4A8D-9365-C3DCE47B27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4459A4D5-BA77-45AB-849F-FAF78F871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23904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0F9F56E-5A69-4F79-A578-5963B46C1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109000-7ABE-3D6A-A621-597A8F9A0F71}"/>
              </a:ext>
            </a:extLst>
          </p:cNvPr>
          <p:cNvSpPr>
            <a:spLocks noGrp="1"/>
          </p:cNvSpPr>
          <p:nvPr>
            <p:ph type="title"/>
          </p:nvPr>
        </p:nvSpPr>
        <p:spPr>
          <a:xfrm>
            <a:off x="1290320" y="-454053"/>
            <a:ext cx="5509684" cy="1578930"/>
          </a:xfrm>
        </p:spPr>
        <p:txBody>
          <a:bodyPr>
            <a:normAutofit/>
          </a:bodyPr>
          <a:lstStyle/>
          <a:p>
            <a:r>
              <a:rPr lang="en-US" sz="2800" i="0" dirty="0">
                <a:latin typeface="Söhne"/>
              </a:rPr>
              <a:t>Sustainability Strategies</a:t>
            </a:r>
            <a:endParaRPr lang="en-US" sz="2800" dirty="0"/>
          </a:p>
        </p:txBody>
      </p:sp>
      <p:sp>
        <p:nvSpPr>
          <p:cNvPr id="3" name="Content Placeholder 2">
            <a:extLst>
              <a:ext uri="{FF2B5EF4-FFF2-40B4-BE49-F238E27FC236}">
                <a16:creationId xmlns:a16="http://schemas.microsoft.com/office/drawing/2014/main" id="{FDFB224B-2219-6CF9-01C1-C07A404CC0FD}"/>
              </a:ext>
            </a:extLst>
          </p:cNvPr>
          <p:cNvSpPr>
            <a:spLocks noGrp="1"/>
          </p:cNvSpPr>
          <p:nvPr>
            <p:ph idx="1"/>
          </p:nvPr>
        </p:nvSpPr>
        <p:spPr>
          <a:xfrm>
            <a:off x="1219200" y="1478604"/>
            <a:ext cx="4724400" cy="4693596"/>
          </a:xfrm>
        </p:spPr>
        <p:txBody>
          <a:bodyPr>
            <a:normAutofit/>
          </a:bodyPr>
          <a:lstStyle/>
          <a:p>
            <a:pPr>
              <a:lnSpc>
                <a:spcPct val="110000"/>
              </a:lnSpc>
            </a:pPr>
            <a:r>
              <a:rPr lang="en-US" b="0" i="0" dirty="0">
                <a:effectLst/>
                <a:latin typeface="Söhne"/>
              </a:rPr>
              <a:t>The National Iranian Oil Company (NIOC) lacks a clear sustainability strategy and shows minimal engagement in the low-carbon transition. It lacks net-zero targets, transition plans, and climate strategies. Limited data disclosure and absence of climate governance and incentives for low-carbon practices are observed (12).</a:t>
            </a:r>
          </a:p>
          <a:p>
            <a:pPr>
              <a:lnSpc>
                <a:spcPct val="110000"/>
              </a:lnSpc>
            </a:pPr>
            <a:endParaRPr lang="en-US" b="0" i="0" dirty="0">
              <a:effectLst/>
              <a:latin typeface="Söhne"/>
            </a:endParaRPr>
          </a:p>
          <a:p>
            <a:pPr>
              <a:lnSpc>
                <a:spcPct val="110000"/>
              </a:lnSpc>
            </a:pPr>
            <a:r>
              <a:rPr lang="en-US" b="0" i="0" dirty="0">
                <a:effectLst/>
                <a:latin typeface="Söhne"/>
              </a:rPr>
              <a:t>NIOC's focus on increasing oil and gas production post-sanctions implies a continued reliance on fossil fuels without a transition plan to a low-carbon economy. This contradicts global efforts to combat climate change.</a:t>
            </a:r>
          </a:p>
          <a:p>
            <a:pPr marL="0" indent="0">
              <a:lnSpc>
                <a:spcPct val="110000"/>
              </a:lnSpc>
              <a:buNone/>
            </a:pPr>
            <a:endParaRPr lang="en-US" dirty="0"/>
          </a:p>
        </p:txBody>
      </p:sp>
      <p:sp>
        <p:nvSpPr>
          <p:cNvPr id="12" name="Rectangle 13">
            <a:extLst>
              <a:ext uri="{FF2B5EF4-FFF2-40B4-BE49-F238E27FC236}">
                <a16:creationId xmlns:a16="http://schemas.microsoft.com/office/drawing/2014/main" id="{E99323BC-1B70-447E-A2E4-BD7851671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245">
            <a:off x="7357309" y="579304"/>
            <a:ext cx="4207231" cy="5687459"/>
          </a:xfrm>
          <a:custGeom>
            <a:avLst/>
            <a:gdLst>
              <a:gd name="connsiteX0" fmla="*/ 0 w 4212976"/>
              <a:gd name="connsiteY0" fmla="*/ 0 h 5687201"/>
              <a:gd name="connsiteX1" fmla="*/ 4212976 w 4212976"/>
              <a:gd name="connsiteY1" fmla="*/ 0 h 5687201"/>
              <a:gd name="connsiteX2" fmla="*/ 4212976 w 4212976"/>
              <a:gd name="connsiteY2" fmla="*/ 5687201 h 5687201"/>
              <a:gd name="connsiteX3" fmla="*/ 0 w 4212976"/>
              <a:gd name="connsiteY3" fmla="*/ 5687201 h 5687201"/>
              <a:gd name="connsiteX4" fmla="*/ 0 w 4212976"/>
              <a:gd name="connsiteY4" fmla="*/ 0 h 5687201"/>
              <a:gd name="connsiteX0" fmla="*/ 0 w 4212976"/>
              <a:gd name="connsiteY0" fmla="*/ 0 h 5687201"/>
              <a:gd name="connsiteX1" fmla="*/ 4212976 w 4212976"/>
              <a:gd name="connsiteY1" fmla="*/ 0 h 5687201"/>
              <a:gd name="connsiteX2" fmla="*/ 4212976 w 4212976"/>
              <a:gd name="connsiteY2" fmla="*/ 5687201 h 5687201"/>
              <a:gd name="connsiteX3" fmla="*/ 22981 w 4212976"/>
              <a:gd name="connsiteY3" fmla="*/ 5686169 h 5687201"/>
              <a:gd name="connsiteX4" fmla="*/ 0 w 4212976"/>
              <a:gd name="connsiteY4" fmla="*/ 0 h 5687201"/>
              <a:gd name="connsiteX0" fmla="*/ 0 w 4207231"/>
              <a:gd name="connsiteY0" fmla="*/ 0 h 5687459"/>
              <a:gd name="connsiteX1" fmla="*/ 4207231 w 4207231"/>
              <a:gd name="connsiteY1" fmla="*/ 258 h 5687459"/>
              <a:gd name="connsiteX2" fmla="*/ 4207231 w 4207231"/>
              <a:gd name="connsiteY2" fmla="*/ 5687459 h 5687459"/>
              <a:gd name="connsiteX3" fmla="*/ 17236 w 4207231"/>
              <a:gd name="connsiteY3" fmla="*/ 5686427 h 5687459"/>
              <a:gd name="connsiteX4" fmla="*/ 0 w 4207231"/>
              <a:gd name="connsiteY4" fmla="*/ 0 h 5687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231" h="5687459">
                <a:moveTo>
                  <a:pt x="0" y="0"/>
                </a:moveTo>
                <a:lnTo>
                  <a:pt x="4207231" y="258"/>
                </a:lnTo>
                <a:lnTo>
                  <a:pt x="4207231" y="5687459"/>
                </a:lnTo>
                <a:lnTo>
                  <a:pt x="17236" y="5686427"/>
                </a:lnTo>
                <a:cubicBezTo>
                  <a:pt x="9576" y="3791037"/>
                  <a:pt x="7660" y="1895390"/>
                  <a:pt x="0" y="0"/>
                </a:cubicBez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FFF5263-8C19-4573-8C94-FC74D1ED1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61469">
            <a:off x="7347250" y="569415"/>
            <a:ext cx="4259614" cy="5705181"/>
          </a:xfrm>
          <a:custGeom>
            <a:avLst/>
            <a:gdLst>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0 w 4662328"/>
              <a:gd name="connsiteY84" fmla="*/ 3811601 h 5549975"/>
              <a:gd name="connsiteX85" fmla="*/ 110031 w 4662328"/>
              <a:gd name="connsiteY85" fmla="*/ 3811601 h 5549975"/>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110031 w 4662328"/>
              <a:gd name="connsiteY84" fmla="*/ 3811601 h 5549975"/>
              <a:gd name="connsiteX85" fmla="*/ 412307 w 4662328"/>
              <a:gd name="connsiteY85" fmla="*/ 0 h 5549975"/>
              <a:gd name="connsiteX0" fmla="*/ 302276 w 4552297"/>
              <a:gd name="connsiteY0" fmla="*/ 0 h 5549975"/>
              <a:gd name="connsiteX1" fmla="*/ 3304462 w 4552297"/>
              <a:gd name="connsiteY1" fmla="*/ 171842 h 5549975"/>
              <a:gd name="connsiteX2" fmla="*/ 4133273 w 4552297"/>
              <a:gd name="connsiteY2" fmla="*/ 226950 h 5549975"/>
              <a:gd name="connsiteX3" fmla="*/ 4506467 w 4552297"/>
              <a:gd name="connsiteY3" fmla="*/ 247374 h 5549975"/>
              <a:gd name="connsiteX4" fmla="*/ 4534346 w 4552297"/>
              <a:gd name="connsiteY4" fmla="*/ 269179 h 5549975"/>
              <a:gd name="connsiteX5" fmla="*/ 4532572 w 4552297"/>
              <a:gd name="connsiteY5" fmla="*/ 300930 h 5549975"/>
              <a:gd name="connsiteX6" fmla="*/ 4535494 w 4552297"/>
              <a:gd name="connsiteY6" fmla="*/ 302647 h 5549975"/>
              <a:gd name="connsiteX7" fmla="*/ 4551920 w 4552297"/>
              <a:gd name="connsiteY7" fmla="*/ 334222 h 5549975"/>
              <a:gd name="connsiteX8" fmla="*/ 4529659 w 4552297"/>
              <a:gd name="connsiteY8" fmla="*/ 391868 h 5549975"/>
              <a:gd name="connsiteX9" fmla="*/ 4526171 w 4552297"/>
              <a:gd name="connsiteY9" fmla="*/ 415489 h 5549975"/>
              <a:gd name="connsiteX10" fmla="*/ 4521066 w 4552297"/>
              <a:gd name="connsiteY10" fmla="*/ 506828 h 5549975"/>
              <a:gd name="connsiteX11" fmla="*/ 4520416 w 4552297"/>
              <a:gd name="connsiteY11" fmla="*/ 553245 h 5549975"/>
              <a:gd name="connsiteX12" fmla="*/ 4517317 w 4552297"/>
              <a:gd name="connsiteY12" fmla="*/ 581709 h 5549975"/>
              <a:gd name="connsiteX13" fmla="*/ 4516648 w 4552297"/>
              <a:gd name="connsiteY13" fmla="*/ 585890 h 5549975"/>
              <a:gd name="connsiteX14" fmla="*/ 4503711 w 4552297"/>
              <a:gd name="connsiteY14" fmla="*/ 817404 h 5549975"/>
              <a:gd name="connsiteX15" fmla="*/ 4505424 w 4552297"/>
              <a:gd name="connsiteY15" fmla="*/ 822238 h 5549975"/>
              <a:gd name="connsiteX16" fmla="*/ 4503273 w 4552297"/>
              <a:gd name="connsiteY16" fmla="*/ 846069 h 5549975"/>
              <a:gd name="connsiteX17" fmla="*/ 4501673 w 4552297"/>
              <a:gd name="connsiteY17" fmla="*/ 853854 h 5549975"/>
              <a:gd name="connsiteX18" fmla="*/ 4495435 w 4552297"/>
              <a:gd name="connsiteY18" fmla="*/ 965485 h 5549975"/>
              <a:gd name="connsiteX19" fmla="*/ 4497512 w 4552297"/>
              <a:gd name="connsiteY19" fmla="*/ 966385 h 5549975"/>
              <a:gd name="connsiteX20" fmla="*/ 4501631 w 4552297"/>
              <a:gd name="connsiteY20" fmla="*/ 1002567 h 5549975"/>
              <a:gd name="connsiteX21" fmla="*/ 4496833 w 4552297"/>
              <a:gd name="connsiteY21" fmla="*/ 1101094 h 5549975"/>
              <a:gd name="connsiteX22" fmla="*/ 4496728 w 4552297"/>
              <a:gd name="connsiteY22" fmla="*/ 1159389 h 5549975"/>
              <a:gd name="connsiteX23" fmla="*/ 4501031 w 4552297"/>
              <a:gd name="connsiteY23" fmla="*/ 1180505 h 5549975"/>
              <a:gd name="connsiteX24" fmla="*/ 4504121 w 4552297"/>
              <a:gd name="connsiteY24" fmla="*/ 1210687 h 5549975"/>
              <a:gd name="connsiteX25" fmla="*/ 4512938 w 4552297"/>
              <a:gd name="connsiteY25" fmla="*/ 1263157 h 5549975"/>
              <a:gd name="connsiteX26" fmla="*/ 4515215 w 4552297"/>
              <a:gd name="connsiteY26" fmla="*/ 1313374 h 5549975"/>
              <a:gd name="connsiteX27" fmla="*/ 4514335 w 4552297"/>
              <a:gd name="connsiteY27" fmla="*/ 1347004 h 5549975"/>
              <a:gd name="connsiteX28" fmla="*/ 4513872 w 4552297"/>
              <a:gd name="connsiteY28" fmla="*/ 1351864 h 5549975"/>
              <a:gd name="connsiteX29" fmla="*/ 4504753 w 4552297"/>
              <a:gd name="connsiteY29" fmla="*/ 1391762 h 5549975"/>
              <a:gd name="connsiteX30" fmla="*/ 4508017 w 4552297"/>
              <a:gd name="connsiteY30" fmla="*/ 1395707 h 5549975"/>
              <a:gd name="connsiteX31" fmla="*/ 4510859 w 4552297"/>
              <a:gd name="connsiteY31" fmla="*/ 1408524 h 5549975"/>
              <a:gd name="connsiteX32" fmla="*/ 4506118 w 4552297"/>
              <a:gd name="connsiteY32" fmla="*/ 1419109 h 5549975"/>
              <a:gd name="connsiteX33" fmla="*/ 4495934 w 4552297"/>
              <a:gd name="connsiteY33" fmla="*/ 1469337 h 5549975"/>
              <a:gd name="connsiteX34" fmla="*/ 4485037 w 4552297"/>
              <a:gd name="connsiteY34" fmla="*/ 1543038 h 5549975"/>
              <a:gd name="connsiteX35" fmla="*/ 4480156 w 4552297"/>
              <a:gd name="connsiteY35" fmla="*/ 1553997 h 5549975"/>
              <a:gd name="connsiteX36" fmla="*/ 4465728 w 4552297"/>
              <a:gd name="connsiteY36" fmla="*/ 1626071 h 5549975"/>
              <a:gd name="connsiteX37" fmla="*/ 4462013 w 4552297"/>
              <a:gd name="connsiteY37" fmla="*/ 1664103 h 5549975"/>
              <a:gd name="connsiteX38" fmla="*/ 4465673 w 4552297"/>
              <a:gd name="connsiteY38" fmla="*/ 1668558 h 5549975"/>
              <a:gd name="connsiteX39" fmla="*/ 4464023 w 4552297"/>
              <a:gd name="connsiteY39" fmla="*/ 1679756 h 5549975"/>
              <a:gd name="connsiteX40" fmla="*/ 4464435 w 4552297"/>
              <a:gd name="connsiteY40" fmla="*/ 1682815 h 5549975"/>
              <a:gd name="connsiteX41" fmla="*/ 4465946 w 4552297"/>
              <a:gd name="connsiteY41" fmla="*/ 1700268 h 5549975"/>
              <a:gd name="connsiteX42" fmla="*/ 4454476 w 4552297"/>
              <a:gd name="connsiteY42" fmla="*/ 1735163 h 5549975"/>
              <a:gd name="connsiteX43" fmla="*/ 4452416 w 4552297"/>
              <a:gd name="connsiteY43" fmla="*/ 1735289 h 5549975"/>
              <a:gd name="connsiteX44" fmla="*/ 4443918 w 4552297"/>
              <a:gd name="connsiteY44" fmla="*/ 1887374 h 5549975"/>
              <a:gd name="connsiteX45" fmla="*/ 4452609 w 4552297"/>
              <a:gd name="connsiteY45" fmla="*/ 1911536 h 5549975"/>
              <a:gd name="connsiteX46" fmla="*/ 4454887 w 4552297"/>
              <a:gd name="connsiteY46" fmla="*/ 1961755 h 5549975"/>
              <a:gd name="connsiteX47" fmla="*/ 4454006 w 4552297"/>
              <a:gd name="connsiteY47" fmla="*/ 1995384 h 5549975"/>
              <a:gd name="connsiteX48" fmla="*/ 4453544 w 4552297"/>
              <a:gd name="connsiteY48" fmla="*/ 2000244 h 5549975"/>
              <a:gd name="connsiteX49" fmla="*/ 4444424 w 4552297"/>
              <a:gd name="connsiteY49" fmla="*/ 2040142 h 5549975"/>
              <a:gd name="connsiteX50" fmla="*/ 4447689 w 4552297"/>
              <a:gd name="connsiteY50" fmla="*/ 2044087 h 5549975"/>
              <a:gd name="connsiteX51" fmla="*/ 4450530 w 4552297"/>
              <a:gd name="connsiteY51" fmla="*/ 2056904 h 5549975"/>
              <a:gd name="connsiteX52" fmla="*/ 4445789 w 4552297"/>
              <a:gd name="connsiteY52" fmla="*/ 2067489 h 5549975"/>
              <a:gd name="connsiteX53" fmla="*/ 4435605 w 4552297"/>
              <a:gd name="connsiteY53" fmla="*/ 2117719 h 5549975"/>
              <a:gd name="connsiteX54" fmla="*/ 4428274 w 4552297"/>
              <a:gd name="connsiteY54" fmla="*/ 2167300 h 5549975"/>
              <a:gd name="connsiteX55" fmla="*/ 4372191 w 4552297"/>
              <a:gd name="connsiteY55" fmla="*/ 3223633 h 5549975"/>
              <a:gd name="connsiteX56" fmla="*/ 4359405 w 4552297"/>
              <a:gd name="connsiteY56" fmla="*/ 3477281 h 5549975"/>
              <a:gd name="connsiteX57" fmla="*/ 4348320 w 4552297"/>
              <a:gd name="connsiteY57" fmla="*/ 3639984 h 5549975"/>
              <a:gd name="connsiteX58" fmla="*/ 4257559 w 4552297"/>
              <a:gd name="connsiteY58" fmla="*/ 5278921 h 5549975"/>
              <a:gd name="connsiteX59" fmla="*/ 4262857 w 4552297"/>
              <a:gd name="connsiteY59" fmla="*/ 5315626 h 5549975"/>
              <a:gd name="connsiteX60" fmla="*/ 4266391 w 4552297"/>
              <a:gd name="connsiteY60" fmla="*/ 5350090 h 5549975"/>
              <a:gd name="connsiteX61" fmla="*/ 4269223 w 4552297"/>
              <a:gd name="connsiteY61" fmla="*/ 5450399 h 5549975"/>
              <a:gd name="connsiteX62" fmla="*/ 4250666 w 4552297"/>
              <a:gd name="connsiteY62" fmla="*/ 5484804 h 5549975"/>
              <a:gd name="connsiteX63" fmla="*/ 4246014 w 4552297"/>
              <a:gd name="connsiteY63" fmla="*/ 5487504 h 5549975"/>
              <a:gd name="connsiteX64" fmla="*/ 4242557 w 4552297"/>
              <a:gd name="connsiteY64" fmla="*/ 5549951 h 5549975"/>
              <a:gd name="connsiteX65" fmla="*/ 11873 w 4552297"/>
              <a:gd name="connsiteY65" fmla="*/ 5314089 h 5549975"/>
              <a:gd name="connsiteX66" fmla="*/ 15679 w 4552297"/>
              <a:gd name="connsiteY66" fmla="*/ 5243704 h 5549975"/>
              <a:gd name="connsiteX67" fmla="*/ 3174 w 4552297"/>
              <a:gd name="connsiteY67" fmla="*/ 5239903 h 5549975"/>
              <a:gd name="connsiteX68" fmla="*/ 7394 w 4552297"/>
              <a:gd name="connsiteY68" fmla="*/ 5233298 h 5549975"/>
              <a:gd name="connsiteX69" fmla="*/ 7663 w 4552297"/>
              <a:gd name="connsiteY69" fmla="*/ 5230552 h 5549975"/>
              <a:gd name="connsiteX70" fmla="*/ 7933 w 4552297"/>
              <a:gd name="connsiteY70" fmla="*/ 5227804 h 5549975"/>
              <a:gd name="connsiteX71" fmla="*/ 8470 w 4552297"/>
              <a:gd name="connsiteY71" fmla="*/ 5222308 h 5549975"/>
              <a:gd name="connsiteX72" fmla="*/ 8155 w 4552297"/>
              <a:gd name="connsiteY72" fmla="*/ 5216405 h 5549975"/>
              <a:gd name="connsiteX73" fmla="*/ 7571 w 4552297"/>
              <a:gd name="connsiteY73" fmla="*/ 5213249 h 5549975"/>
              <a:gd name="connsiteX74" fmla="*/ 7840 w 4552297"/>
              <a:gd name="connsiteY74" fmla="*/ 5210500 h 5549975"/>
              <a:gd name="connsiteX75" fmla="*/ 7524 w 4552297"/>
              <a:gd name="connsiteY75" fmla="*/ 5204597 h 5549975"/>
              <a:gd name="connsiteX76" fmla="*/ 6941 w 4552297"/>
              <a:gd name="connsiteY76" fmla="*/ 5201441 h 5549975"/>
              <a:gd name="connsiteX77" fmla="*/ 6311 w 4552297"/>
              <a:gd name="connsiteY77" fmla="*/ 5189632 h 5549975"/>
              <a:gd name="connsiteX78" fmla="*/ 5727 w 4552297"/>
              <a:gd name="connsiteY78" fmla="*/ 5186477 h 5549975"/>
              <a:gd name="connsiteX79" fmla="*/ 5995 w 4552297"/>
              <a:gd name="connsiteY79" fmla="*/ 5183728 h 5549975"/>
              <a:gd name="connsiteX80" fmla="*/ 4560 w 4552297"/>
              <a:gd name="connsiteY80" fmla="*/ 5180163 h 5549975"/>
              <a:gd name="connsiteX81" fmla="*/ 21055 w 4552297"/>
              <a:gd name="connsiteY81" fmla="*/ 5144275 h 5549975"/>
              <a:gd name="connsiteX82" fmla="*/ 42491 w 4552297"/>
              <a:gd name="connsiteY82" fmla="*/ 4747825 h 5549975"/>
              <a:gd name="connsiteX83" fmla="*/ 0 w 4552297"/>
              <a:gd name="connsiteY83" fmla="*/ 3811601 h 5549975"/>
              <a:gd name="connsiteX84" fmla="*/ 302276 w 4552297"/>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218499 w 4549123"/>
              <a:gd name="connsiteY83" fmla="*/ 3822685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74412 w 4549123"/>
              <a:gd name="connsiteY83" fmla="*/ 3839310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74412 w 4549123"/>
              <a:gd name="connsiteY82" fmla="*/ 3839310 h 5549975"/>
              <a:gd name="connsiteX83" fmla="*/ 299102 w 4549123"/>
              <a:gd name="connsiteY83"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6798 w 4549123"/>
              <a:gd name="connsiteY81" fmla="*/ 5116566 h 5549975"/>
              <a:gd name="connsiteX82" fmla="*/ 74412 w 4549123"/>
              <a:gd name="connsiteY82" fmla="*/ 3839310 h 5549975"/>
              <a:gd name="connsiteX83" fmla="*/ 299102 w 4549123"/>
              <a:gd name="connsiteY83" fmla="*/ 0 h 5549975"/>
              <a:gd name="connsiteX0" fmla="*/ 304427 w 4554448"/>
              <a:gd name="connsiteY0" fmla="*/ 0 h 5549970"/>
              <a:gd name="connsiteX1" fmla="*/ 3306613 w 4554448"/>
              <a:gd name="connsiteY1" fmla="*/ 171842 h 5549970"/>
              <a:gd name="connsiteX2" fmla="*/ 4135424 w 4554448"/>
              <a:gd name="connsiteY2" fmla="*/ 226950 h 5549970"/>
              <a:gd name="connsiteX3" fmla="*/ 4508618 w 4554448"/>
              <a:gd name="connsiteY3" fmla="*/ 247374 h 5549970"/>
              <a:gd name="connsiteX4" fmla="*/ 4536497 w 4554448"/>
              <a:gd name="connsiteY4" fmla="*/ 269179 h 5549970"/>
              <a:gd name="connsiteX5" fmla="*/ 4534723 w 4554448"/>
              <a:gd name="connsiteY5" fmla="*/ 300930 h 5549970"/>
              <a:gd name="connsiteX6" fmla="*/ 4537645 w 4554448"/>
              <a:gd name="connsiteY6" fmla="*/ 302647 h 5549970"/>
              <a:gd name="connsiteX7" fmla="*/ 4554071 w 4554448"/>
              <a:gd name="connsiteY7" fmla="*/ 334222 h 5549970"/>
              <a:gd name="connsiteX8" fmla="*/ 4531810 w 4554448"/>
              <a:gd name="connsiteY8" fmla="*/ 391868 h 5549970"/>
              <a:gd name="connsiteX9" fmla="*/ 4528322 w 4554448"/>
              <a:gd name="connsiteY9" fmla="*/ 415489 h 5549970"/>
              <a:gd name="connsiteX10" fmla="*/ 4523217 w 4554448"/>
              <a:gd name="connsiteY10" fmla="*/ 506828 h 5549970"/>
              <a:gd name="connsiteX11" fmla="*/ 4522567 w 4554448"/>
              <a:gd name="connsiteY11" fmla="*/ 553245 h 5549970"/>
              <a:gd name="connsiteX12" fmla="*/ 4519468 w 4554448"/>
              <a:gd name="connsiteY12" fmla="*/ 581709 h 5549970"/>
              <a:gd name="connsiteX13" fmla="*/ 4518799 w 4554448"/>
              <a:gd name="connsiteY13" fmla="*/ 585890 h 5549970"/>
              <a:gd name="connsiteX14" fmla="*/ 4505862 w 4554448"/>
              <a:gd name="connsiteY14" fmla="*/ 817404 h 5549970"/>
              <a:gd name="connsiteX15" fmla="*/ 4507575 w 4554448"/>
              <a:gd name="connsiteY15" fmla="*/ 822238 h 5549970"/>
              <a:gd name="connsiteX16" fmla="*/ 4505424 w 4554448"/>
              <a:gd name="connsiteY16" fmla="*/ 846069 h 5549970"/>
              <a:gd name="connsiteX17" fmla="*/ 4503824 w 4554448"/>
              <a:gd name="connsiteY17" fmla="*/ 853854 h 5549970"/>
              <a:gd name="connsiteX18" fmla="*/ 4497586 w 4554448"/>
              <a:gd name="connsiteY18" fmla="*/ 965485 h 5549970"/>
              <a:gd name="connsiteX19" fmla="*/ 4499663 w 4554448"/>
              <a:gd name="connsiteY19" fmla="*/ 966385 h 5549970"/>
              <a:gd name="connsiteX20" fmla="*/ 4503782 w 4554448"/>
              <a:gd name="connsiteY20" fmla="*/ 1002567 h 5549970"/>
              <a:gd name="connsiteX21" fmla="*/ 4498984 w 4554448"/>
              <a:gd name="connsiteY21" fmla="*/ 1101094 h 5549970"/>
              <a:gd name="connsiteX22" fmla="*/ 4498879 w 4554448"/>
              <a:gd name="connsiteY22" fmla="*/ 1159389 h 5549970"/>
              <a:gd name="connsiteX23" fmla="*/ 4503182 w 4554448"/>
              <a:gd name="connsiteY23" fmla="*/ 1180505 h 5549970"/>
              <a:gd name="connsiteX24" fmla="*/ 4506272 w 4554448"/>
              <a:gd name="connsiteY24" fmla="*/ 1210687 h 5549970"/>
              <a:gd name="connsiteX25" fmla="*/ 4515089 w 4554448"/>
              <a:gd name="connsiteY25" fmla="*/ 1263157 h 5549970"/>
              <a:gd name="connsiteX26" fmla="*/ 4517366 w 4554448"/>
              <a:gd name="connsiteY26" fmla="*/ 1313374 h 5549970"/>
              <a:gd name="connsiteX27" fmla="*/ 4516486 w 4554448"/>
              <a:gd name="connsiteY27" fmla="*/ 1347004 h 5549970"/>
              <a:gd name="connsiteX28" fmla="*/ 4516023 w 4554448"/>
              <a:gd name="connsiteY28" fmla="*/ 1351864 h 5549970"/>
              <a:gd name="connsiteX29" fmla="*/ 4506904 w 4554448"/>
              <a:gd name="connsiteY29" fmla="*/ 1391762 h 5549970"/>
              <a:gd name="connsiteX30" fmla="*/ 4510168 w 4554448"/>
              <a:gd name="connsiteY30" fmla="*/ 1395707 h 5549970"/>
              <a:gd name="connsiteX31" fmla="*/ 4513010 w 4554448"/>
              <a:gd name="connsiteY31" fmla="*/ 1408524 h 5549970"/>
              <a:gd name="connsiteX32" fmla="*/ 4508269 w 4554448"/>
              <a:gd name="connsiteY32" fmla="*/ 1419109 h 5549970"/>
              <a:gd name="connsiteX33" fmla="*/ 4498085 w 4554448"/>
              <a:gd name="connsiteY33" fmla="*/ 1469337 h 5549970"/>
              <a:gd name="connsiteX34" fmla="*/ 4487188 w 4554448"/>
              <a:gd name="connsiteY34" fmla="*/ 1543038 h 5549970"/>
              <a:gd name="connsiteX35" fmla="*/ 4482307 w 4554448"/>
              <a:gd name="connsiteY35" fmla="*/ 1553997 h 5549970"/>
              <a:gd name="connsiteX36" fmla="*/ 4467879 w 4554448"/>
              <a:gd name="connsiteY36" fmla="*/ 1626071 h 5549970"/>
              <a:gd name="connsiteX37" fmla="*/ 4464164 w 4554448"/>
              <a:gd name="connsiteY37" fmla="*/ 1664103 h 5549970"/>
              <a:gd name="connsiteX38" fmla="*/ 4467824 w 4554448"/>
              <a:gd name="connsiteY38" fmla="*/ 1668558 h 5549970"/>
              <a:gd name="connsiteX39" fmla="*/ 4466174 w 4554448"/>
              <a:gd name="connsiteY39" fmla="*/ 1679756 h 5549970"/>
              <a:gd name="connsiteX40" fmla="*/ 4466586 w 4554448"/>
              <a:gd name="connsiteY40" fmla="*/ 1682815 h 5549970"/>
              <a:gd name="connsiteX41" fmla="*/ 4468097 w 4554448"/>
              <a:gd name="connsiteY41" fmla="*/ 1700268 h 5549970"/>
              <a:gd name="connsiteX42" fmla="*/ 4456627 w 4554448"/>
              <a:gd name="connsiteY42" fmla="*/ 1735163 h 5549970"/>
              <a:gd name="connsiteX43" fmla="*/ 4454567 w 4554448"/>
              <a:gd name="connsiteY43" fmla="*/ 1735289 h 5549970"/>
              <a:gd name="connsiteX44" fmla="*/ 4446069 w 4554448"/>
              <a:gd name="connsiteY44" fmla="*/ 1887374 h 5549970"/>
              <a:gd name="connsiteX45" fmla="*/ 4454760 w 4554448"/>
              <a:gd name="connsiteY45" fmla="*/ 1911536 h 5549970"/>
              <a:gd name="connsiteX46" fmla="*/ 4457038 w 4554448"/>
              <a:gd name="connsiteY46" fmla="*/ 1961755 h 5549970"/>
              <a:gd name="connsiteX47" fmla="*/ 4456157 w 4554448"/>
              <a:gd name="connsiteY47" fmla="*/ 1995384 h 5549970"/>
              <a:gd name="connsiteX48" fmla="*/ 4455695 w 4554448"/>
              <a:gd name="connsiteY48" fmla="*/ 2000244 h 5549970"/>
              <a:gd name="connsiteX49" fmla="*/ 4446575 w 4554448"/>
              <a:gd name="connsiteY49" fmla="*/ 2040142 h 5549970"/>
              <a:gd name="connsiteX50" fmla="*/ 4449840 w 4554448"/>
              <a:gd name="connsiteY50" fmla="*/ 2044087 h 5549970"/>
              <a:gd name="connsiteX51" fmla="*/ 4452681 w 4554448"/>
              <a:gd name="connsiteY51" fmla="*/ 2056904 h 5549970"/>
              <a:gd name="connsiteX52" fmla="*/ 4447940 w 4554448"/>
              <a:gd name="connsiteY52" fmla="*/ 2067489 h 5549970"/>
              <a:gd name="connsiteX53" fmla="*/ 4437756 w 4554448"/>
              <a:gd name="connsiteY53" fmla="*/ 2117719 h 5549970"/>
              <a:gd name="connsiteX54" fmla="*/ 4430425 w 4554448"/>
              <a:gd name="connsiteY54" fmla="*/ 2167300 h 5549970"/>
              <a:gd name="connsiteX55" fmla="*/ 4374342 w 4554448"/>
              <a:gd name="connsiteY55" fmla="*/ 3223633 h 5549970"/>
              <a:gd name="connsiteX56" fmla="*/ 4361556 w 4554448"/>
              <a:gd name="connsiteY56" fmla="*/ 3477281 h 5549970"/>
              <a:gd name="connsiteX57" fmla="*/ 4350471 w 4554448"/>
              <a:gd name="connsiteY57" fmla="*/ 3639984 h 5549970"/>
              <a:gd name="connsiteX58" fmla="*/ 4259710 w 4554448"/>
              <a:gd name="connsiteY58" fmla="*/ 5278921 h 5549970"/>
              <a:gd name="connsiteX59" fmla="*/ 4265008 w 4554448"/>
              <a:gd name="connsiteY59" fmla="*/ 5315626 h 5549970"/>
              <a:gd name="connsiteX60" fmla="*/ 4268542 w 4554448"/>
              <a:gd name="connsiteY60" fmla="*/ 5350090 h 5549970"/>
              <a:gd name="connsiteX61" fmla="*/ 4271374 w 4554448"/>
              <a:gd name="connsiteY61" fmla="*/ 5450399 h 5549970"/>
              <a:gd name="connsiteX62" fmla="*/ 4252817 w 4554448"/>
              <a:gd name="connsiteY62" fmla="*/ 5484804 h 5549970"/>
              <a:gd name="connsiteX63" fmla="*/ 4248165 w 4554448"/>
              <a:gd name="connsiteY63" fmla="*/ 5487504 h 5549970"/>
              <a:gd name="connsiteX64" fmla="*/ 4244708 w 4554448"/>
              <a:gd name="connsiteY64" fmla="*/ 5549951 h 5549970"/>
              <a:gd name="connsiteX65" fmla="*/ 0 w 4554448"/>
              <a:gd name="connsiteY65" fmla="*/ 5272016 h 5549970"/>
              <a:gd name="connsiteX66" fmla="*/ 17830 w 4554448"/>
              <a:gd name="connsiteY66" fmla="*/ 5243704 h 5549970"/>
              <a:gd name="connsiteX67" fmla="*/ 5325 w 4554448"/>
              <a:gd name="connsiteY67" fmla="*/ 5239903 h 5549970"/>
              <a:gd name="connsiteX68" fmla="*/ 9545 w 4554448"/>
              <a:gd name="connsiteY68" fmla="*/ 5233298 h 5549970"/>
              <a:gd name="connsiteX69" fmla="*/ 9814 w 4554448"/>
              <a:gd name="connsiteY69" fmla="*/ 5230552 h 5549970"/>
              <a:gd name="connsiteX70" fmla="*/ 10084 w 4554448"/>
              <a:gd name="connsiteY70" fmla="*/ 5227804 h 5549970"/>
              <a:gd name="connsiteX71" fmla="*/ 10621 w 4554448"/>
              <a:gd name="connsiteY71" fmla="*/ 5222308 h 5549970"/>
              <a:gd name="connsiteX72" fmla="*/ 10306 w 4554448"/>
              <a:gd name="connsiteY72" fmla="*/ 5216405 h 5549970"/>
              <a:gd name="connsiteX73" fmla="*/ 9722 w 4554448"/>
              <a:gd name="connsiteY73" fmla="*/ 5213249 h 5549970"/>
              <a:gd name="connsiteX74" fmla="*/ 9991 w 4554448"/>
              <a:gd name="connsiteY74" fmla="*/ 5210500 h 5549970"/>
              <a:gd name="connsiteX75" fmla="*/ 9675 w 4554448"/>
              <a:gd name="connsiteY75" fmla="*/ 5204597 h 5549970"/>
              <a:gd name="connsiteX76" fmla="*/ 9092 w 4554448"/>
              <a:gd name="connsiteY76" fmla="*/ 5201441 h 5549970"/>
              <a:gd name="connsiteX77" fmla="*/ 8462 w 4554448"/>
              <a:gd name="connsiteY77" fmla="*/ 5189632 h 5549970"/>
              <a:gd name="connsiteX78" fmla="*/ 7878 w 4554448"/>
              <a:gd name="connsiteY78" fmla="*/ 5186477 h 5549970"/>
              <a:gd name="connsiteX79" fmla="*/ 8146 w 4554448"/>
              <a:gd name="connsiteY79" fmla="*/ 5183728 h 5549970"/>
              <a:gd name="connsiteX80" fmla="*/ 6711 w 4554448"/>
              <a:gd name="connsiteY80" fmla="*/ 5180163 h 5549970"/>
              <a:gd name="connsiteX81" fmla="*/ 12123 w 4554448"/>
              <a:gd name="connsiteY81" fmla="*/ 5116566 h 5549970"/>
              <a:gd name="connsiteX82" fmla="*/ 79737 w 4554448"/>
              <a:gd name="connsiteY82" fmla="*/ 3839310 h 5549970"/>
              <a:gd name="connsiteX83" fmla="*/ 304427 w 4554448"/>
              <a:gd name="connsiteY83" fmla="*/ 0 h 5549970"/>
              <a:gd name="connsiteX0" fmla="*/ 338086 w 4588107"/>
              <a:gd name="connsiteY0" fmla="*/ 0 h 5549995"/>
              <a:gd name="connsiteX1" fmla="*/ 3340272 w 4588107"/>
              <a:gd name="connsiteY1" fmla="*/ 171842 h 5549995"/>
              <a:gd name="connsiteX2" fmla="*/ 4169083 w 4588107"/>
              <a:gd name="connsiteY2" fmla="*/ 226950 h 5549995"/>
              <a:gd name="connsiteX3" fmla="*/ 4542277 w 4588107"/>
              <a:gd name="connsiteY3" fmla="*/ 247374 h 5549995"/>
              <a:gd name="connsiteX4" fmla="*/ 4570156 w 4588107"/>
              <a:gd name="connsiteY4" fmla="*/ 269179 h 5549995"/>
              <a:gd name="connsiteX5" fmla="*/ 4568382 w 4588107"/>
              <a:gd name="connsiteY5" fmla="*/ 300930 h 5549995"/>
              <a:gd name="connsiteX6" fmla="*/ 4571304 w 4588107"/>
              <a:gd name="connsiteY6" fmla="*/ 302647 h 5549995"/>
              <a:gd name="connsiteX7" fmla="*/ 4587730 w 4588107"/>
              <a:gd name="connsiteY7" fmla="*/ 334222 h 5549995"/>
              <a:gd name="connsiteX8" fmla="*/ 4565469 w 4588107"/>
              <a:gd name="connsiteY8" fmla="*/ 391868 h 5549995"/>
              <a:gd name="connsiteX9" fmla="*/ 4561981 w 4588107"/>
              <a:gd name="connsiteY9" fmla="*/ 415489 h 5549995"/>
              <a:gd name="connsiteX10" fmla="*/ 4556876 w 4588107"/>
              <a:gd name="connsiteY10" fmla="*/ 506828 h 5549995"/>
              <a:gd name="connsiteX11" fmla="*/ 4556226 w 4588107"/>
              <a:gd name="connsiteY11" fmla="*/ 553245 h 5549995"/>
              <a:gd name="connsiteX12" fmla="*/ 4553127 w 4588107"/>
              <a:gd name="connsiteY12" fmla="*/ 581709 h 5549995"/>
              <a:gd name="connsiteX13" fmla="*/ 4552458 w 4588107"/>
              <a:gd name="connsiteY13" fmla="*/ 585890 h 5549995"/>
              <a:gd name="connsiteX14" fmla="*/ 4539521 w 4588107"/>
              <a:gd name="connsiteY14" fmla="*/ 817404 h 5549995"/>
              <a:gd name="connsiteX15" fmla="*/ 4541234 w 4588107"/>
              <a:gd name="connsiteY15" fmla="*/ 822238 h 5549995"/>
              <a:gd name="connsiteX16" fmla="*/ 4539083 w 4588107"/>
              <a:gd name="connsiteY16" fmla="*/ 846069 h 5549995"/>
              <a:gd name="connsiteX17" fmla="*/ 4537483 w 4588107"/>
              <a:gd name="connsiteY17" fmla="*/ 853854 h 5549995"/>
              <a:gd name="connsiteX18" fmla="*/ 4531245 w 4588107"/>
              <a:gd name="connsiteY18" fmla="*/ 965485 h 5549995"/>
              <a:gd name="connsiteX19" fmla="*/ 4533322 w 4588107"/>
              <a:gd name="connsiteY19" fmla="*/ 966385 h 5549995"/>
              <a:gd name="connsiteX20" fmla="*/ 4537441 w 4588107"/>
              <a:gd name="connsiteY20" fmla="*/ 1002567 h 5549995"/>
              <a:gd name="connsiteX21" fmla="*/ 4532643 w 4588107"/>
              <a:gd name="connsiteY21" fmla="*/ 1101094 h 5549995"/>
              <a:gd name="connsiteX22" fmla="*/ 4532538 w 4588107"/>
              <a:gd name="connsiteY22" fmla="*/ 1159389 h 5549995"/>
              <a:gd name="connsiteX23" fmla="*/ 4536841 w 4588107"/>
              <a:gd name="connsiteY23" fmla="*/ 1180505 h 5549995"/>
              <a:gd name="connsiteX24" fmla="*/ 4539931 w 4588107"/>
              <a:gd name="connsiteY24" fmla="*/ 1210687 h 5549995"/>
              <a:gd name="connsiteX25" fmla="*/ 4548748 w 4588107"/>
              <a:gd name="connsiteY25" fmla="*/ 1263157 h 5549995"/>
              <a:gd name="connsiteX26" fmla="*/ 4551025 w 4588107"/>
              <a:gd name="connsiteY26" fmla="*/ 1313374 h 5549995"/>
              <a:gd name="connsiteX27" fmla="*/ 4550145 w 4588107"/>
              <a:gd name="connsiteY27" fmla="*/ 1347004 h 5549995"/>
              <a:gd name="connsiteX28" fmla="*/ 4549682 w 4588107"/>
              <a:gd name="connsiteY28" fmla="*/ 1351864 h 5549995"/>
              <a:gd name="connsiteX29" fmla="*/ 4540563 w 4588107"/>
              <a:gd name="connsiteY29" fmla="*/ 1391762 h 5549995"/>
              <a:gd name="connsiteX30" fmla="*/ 4543827 w 4588107"/>
              <a:gd name="connsiteY30" fmla="*/ 1395707 h 5549995"/>
              <a:gd name="connsiteX31" fmla="*/ 4546669 w 4588107"/>
              <a:gd name="connsiteY31" fmla="*/ 1408524 h 5549995"/>
              <a:gd name="connsiteX32" fmla="*/ 4541928 w 4588107"/>
              <a:gd name="connsiteY32" fmla="*/ 1419109 h 5549995"/>
              <a:gd name="connsiteX33" fmla="*/ 4531744 w 4588107"/>
              <a:gd name="connsiteY33" fmla="*/ 1469337 h 5549995"/>
              <a:gd name="connsiteX34" fmla="*/ 4520847 w 4588107"/>
              <a:gd name="connsiteY34" fmla="*/ 1543038 h 5549995"/>
              <a:gd name="connsiteX35" fmla="*/ 4515966 w 4588107"/>
              <a:gd name="connsiteY35" fmla="*/ 1553997 h 5549995"/>
              <a:gd name="connsiteX36" fmla="*/ 4501538 w 4588107"/>
              <a:gd name="connsiteY36" fmla="*/ 1626071 h 5549995"/>
              <a:gd name="connsiteX37" fmla="*/ 4497823 w 4588107"/>
              <a:gd name="connsiteY37" fmla="*/ 1664103 h 5549995"/>
              <a:gd name="connsiteX38" fmla="*/ 4501483 w 4588107"/>
              <a:gd name="connsiteY38" fmla="*/ 1668558 h 5549995"/>
              <a:gd name="connsiteX39" fmla="*/ 4499833 w 4588107"/>
              <a:gd name="connsiteY39" fmla="*/ 1679756 h 5549995"/>
              <a:gd name="connsiteX40" fmla="*/ 4500245 w 4588107"/>
              <a:gd name="connsiteY40" fmla="*/ 1682815 h 5549995"/>
              <a:gd name="connsiteX41" fmla="*/ 4501756 w 4588107"/>
              <a:gd name="connsiteY41" fmla="*/ 1700268 h 5549995"/>
              <a:gd name="connsiteX42" fmla="*/ 4490286 w 4588107"/>
              <a:gd name="connsiteY42" fmla="*/ 1735163 h 5549995"/>
              <a:gd name="connsiteX43" fmla="*/ 4488226 w 4588107"/>
              <a:gd name="connsiteY43" fmla="*/ 1735289 h 5549995"/>
              <a:gd name="connsiteX44" fmla="*/ 4479728 w 4588107"/>
              <a:gd name="connsiteY44" fmla="*/ 1887374 h 5549995"/>
              <a:gd name="connsiteX45" fmla="*/ 4488419 w 4588107"/>
              <a:gd name="connsiteY45" fmla="*/ 1911536 h 5549995"/>
              <a:gd name="connsiteX46" fmla="*/ 4490697 w 4588107"/>
              <a:gd name="connsiteY46" fmla="*/ 1961755 h 5549995"/>
              <a:gd name="connsiteX47" fmla="*/ 4489816 w 4588107"/>
              <a:gd name="connsiteY47" fmla="*/ 1995384 h 5549995"/>
              <a:gd name="connsiteX48" fmla="*/ 4489354 w 4588107"/>
              <a:gd name="connsiteY48" fmla="*/ 2000244 h 5549995"/>
              <a:gd name="connsiteX49" fmla="*/ 4480234 w 4588107"/>
              <a:gd name="connsiteY49" fmla="*/ 2040142 h 5549995"/>
              <a:gd name="connsiteX50" fmla="*/ 4483499 w 4588107"/>
              <a:gd name="connsiteY50" fmla="*/ 2044087 h 5549995"/>
              <a:gd name="connsiteX51" fmla="*/ 4486340 w 4588107"/>
              <a:gd name="connsiteY51" fmla="*/ 2056904 h 5549995"/>
              <a:gd name="connsiteX52" fmla="*/ 4481599 w 4588107"/>
              <a:gd name="connsiteY52" fmla="*/ 2067489 h 5549995"/>
              <a:gd name="connsiteX53" fmla="*/ 4471415 w 4588107"/>
              <a:gd name="connsiteY53" fmla="*/ 2117719 h 5549995"/>
              <a:gd name="connsiteX54" fmla="*/ 4464084 w 4588107"/>
              <a:gd name="connsiteY54" fmla="*/ 2167300 h 5549995"/>
              <a:gd name="connsiteX55" fmla="*/ 4408001 w 4588107"/>
              <a:gd name="connsiteY55" fmla="*/ 3223633 h 5549995"/>
              <a:gd name="connsiteX56" fmla="*/ 4395215 w 4588107"/>
              <a:gd name="connsiteY56" fmla="*/ 3477281 h 5549995"/>
              <a:gd name="connsiteX57" fmla="*/ 4384130 w 4588107"/>
              <a:gd name="connsiteY57" fmla="*/ 3639984 h 5549995"/>
              <a:gd name="connsiteX58" fmla="*/ 4293369 w 4588107"/>
              <a:gd name="connsiteY58" fmla="*/ 5278921 h 5549995"/>
              <a:gd name="connsiteX59" fmla="*/ 4298667 w 4588107"/>
              <a:gd name="connsiteY59" fmla="*/ 5315626 h 5549995"/>
              <a:gd name="connsiteX60" fmla="*/ 4302201 w 4588107"/>
              <a:gd name="connsiteY60" fmla="*/ 5350090 h 5549995"/>
              <a:gd name="connsiteX61" fmla="*/ 4305033 w 4588107"/>
              <a:gd name="connsiteY61" fmla="*/ 5450399 h 5549995"/>
              <a:gd name="connsiteX62" fmla="*/ 4286476 w 4588107"/>
              <a:gd name="connsiteY62" fmla="*/ 5484804 h 5549995"/>
              <a:gd name="connsiteX63" fmla="*/ 4281824 w 4588107"/>
              <a:gd name="connsiteY63" fmla="*/ 5487504 h 5549995"/>
              <a:gd name="connsiteX64" fmla="*/ 4278367 w 4588107"/>
              <a:gd name="connsiteY64" fmla="*/ 5549951 h 5549995"/>
              <a:gd name="connsiteX65" fmla="*/ 0 w 4588107"/>
              <a:gd name="connsiteY65" fmla="*/ 5387017 h 5549995"/>
              <a:gd name="connsiteX66" fmla="*/ 51489 w 4588107"/>
              <a:gd name="connsiteY66" fmla="*/ 5243704 h 5549995"/>
              <a:gd name="connsiteX67" fmla="*/ 38984 w 4588107"/>
              <a:gd name="connsiteY67" fmla="*/ 5239903 h 5549995"/>
              <a:gd name="connsiteX68" fmla="*/ 43204 w 4588107"/>
              <a:gd name="connsiteY68" fmla="*/ 5233298 h 5549995"/>
              <a:gd name="connsiteX69" fmla="*/ 43473 w 4588107"/>
              <a:gd name="connsiteY69" fmla="*/ 5230552 h 5549995"/>
              <a:gd name="connsiteX70" fmla="*/ 43743 w 4588107"/>
              <a:gd name="connsiteY70" fmla="*/ 5227804 h 5549995"/>
              <a:gd name="connsiteX71" fmla="*/ 44280 w 4588107"/>
              <a:gd name="connsiteY71" fmla="*/ 5222308 h 5549995"/>
              <a:gd name="connsiteX72" fmla="*/ 43965 w 4588107"/>
              <a:gd name="connsiteY72" fmla="*/ 5216405 h 5549995"/>
              <a:gd name="connsiteX73" fmla="*/ 43381 w 4588107"/>
              <a:gd name="connsiteY73" fmla="*/ 5213249 h 5549995"/>
              <a:gd name="connsiteX74" fmla="*/ 43650 w 4588107"/>
              <a:gd name="connsiteY74" fmla="*/ 5210500 h 5549995"/>
              <a:gd name="connsiteX75" fmla="*/ 43334 w 4588107"/>
              <a:gd name="connsiteY75" fmla="*/ 5204597 h 5549995"/>
              <a:gd name="connsiteX76" fmla="*/ 42751 w 4588107"/>
              <a:gd name="connsiteY76" fmla="*/ 5201441 h 5549995"/>
              <a:gd name="connsiteX77" fmla="*/ 42121 w 4588107"/>
              <a:gd name="connsiteY77" fmla="*/ 5189632 h 5549995"/>
              <a:gd name="connsiteX78" fmla="*/ 41537 w 4588107"/>
              <a:gd name="connsiteY78" fmla="*/ 5186477 h 5549995"/>
              <a:gd name="connsiteX79" fmla="*/ 41805 w 4588107"/>
              <a:gd name="connsiteY79" fmla="*/ 5183728 h 5549995"/>
              <a:gd name="connsiteX80" fmla="*/ 40370 w 4588107"/>
              <a:gd name="connsiteY80" fmla="*/ 5180163 h 5549995"/>
              <a:gd name="connsiteX81" fmla="*/ 45782 w 4588107"/>
              <a:gd name="connsiteY81" fmla="*/ 5116566 h 5549995"/>
              <a:gd name="connsiteX82" fmla="*/ 113396 w 4588107"/>
              <a:gd name="connsiteY82" fmla="*/ 3839310 h 5549995"/>
              <a:gd name="connsiteX83" fmla="*/ 338086 w 4588107"/>
              <a:gd name="connsiteY83" fmla="*/ 0 h 5549995"/>
              <a:gd name="connsiteX0" fmla="*/ 299102 w 4549123"/>
              <a:gd name="connsiteY0" fmla="*/ 0 h 5549966"/>
              <a:gd name="connsiteX1" fmla="*/ 3301288 w 4549123"/>
              <a:gd name="connsiteY1" fmla="*/ 171842 h 5549966"/>
              <a:gd name="connsiteX2" fmla="*/ 4130099 w 4549123"/>
              <a:gd name="connsiteY2" fmla="*/ 226950 h 5549966"/>
              <a:gd name="connsiteX3" fmla="*/ 4503293 w 4549123"/>
              <a:gd name="connsiteY3" fmla="*/ 247374 h 5549966"/>
              <a:gd name="connsiteX4" fmla="*/ 4531172 w 4549123"/>
              <a:gd name="connsiteY4" fmla="*/ 269179 h 5549966"/>
              <a:gd name="connsiteX5" fmla="*/ 4529398 w 4549123"/>
              <a:gd name="connsiteY5" fmla="*/ 300930 h 5549966"/>
              <a:gd name="connsiteX6" fmla="*/ 4532320 w 4549123"/>
              <a:gd name="connsiteY6" fmla="*/ 302647 h 5549966"/>
              <a:gd name="connsiteX7" fmla="*/ 4548746 w 4549123"/>
              <a:gd name="connsiteY7" fmla="*/ 334222 h 5549966"/>
              <a:gd name="connsiteX8" fmla="*/ 4526485 w 4549123"/>
              <a:gd name="connsiteY8" fmla="*/ 391868 h 5549966"/>
              <a:gd name="connsiteX9" fmla="*/ 4522997 w 4549123"/>
              <a:gd name="connsiteY9" fmla="*/ 415489 h 5549966"/>
              <a:gd name="connsiteX10" fmla="*/ 4517892 w 4549123"/>
              <a:gd name="connsiteY10" fmla="*/ 506828 h 5549966"/>
              <a:gd name="connsiteX11" fmla="*/ 4517242 w 4549123"/>
              <a:gd name="connsiteY11" fmla="*/ 553245 h 5549966"/>
              <a:gd name="connsiteX12" fmla="*/ 4514143 w 4549123"/>
              <a:gd name="connsiteY12" fmla="*/ 581709 h 5549966"/>
              <a:gd name="connsiteX13" fmla="*/ 4513474 w 4549123"/>
              <a:gd name="connsiteY13" fmla="*/ 585890 h 5549966"/>
              <a:gd name="connsiteX14" fmla="*/ 4500537 w 4549123"/>
              <a:gd name="connsiteY14" fmla="*/ 817404 h 5549966"/>
              <a:gd name="connsiteX15" fmla="*/ 4502250 w 4549123"/>
              <a:gd name="connsiteY15" fmla="*/ 822238 h 5549966"/>
              <a:gd name="connsiteX16" fmla="*/ 4500099 w 4549123"/>
              <a:gd name="connsiteY16" fmla="*/ 846069 h 5549966"/>
              <a:gd name="connsiteX17" fmla="*/ 4498499 w 4549123"/>
              <a:gd name="connsiteY17" fmla="*/ 853854 h 5549966"/>
              <a:gd name="connsiteX18" fmla="*/ 4492261 w 4549123"/>
              <a:gd name="connsiteY18" fmla="*/ 965485 h 5549966"/>
              <a:gd name="connsiteX19" fmla="*/ 4494338 w 4549123"/>
              <a:gd name="connsiteY19" fmla="*/ 966385 h 5549966"/>
              <a:gd name="connsiteX20" fmla="*/ 4498457 w 4549123"/>
              <a:gd name="connsiteY20" fmla="*/ 1002567 h 5549966"/>
              <a:gd name="connsiteX21" fmla="*/ 4493659 w 4549123"/>
              <a:gd name="connsiteY21" fmla="*/ 1101094 h 5549966"/>
              <a:gd name="connsiteX22" fmla="*/ 4493554 w 4549123"/>
              <a:gd name="connsiteY22" fmla="*/ 1159389 h 5549966"/>
              <a:gd name="connsiteX23" fmla="*/ 4497857 w 4549123"/>
              <a:gd name="connsiteY23" fmla="*/ 1180505 h 5549966"/>
              <a:gd name="connsiteX24" fmla="*/ 4500947 w 4549123"/>
              <a:gd name="connsiteY24" fmla="*/ 1210687 h 5549966"/>
              <a:gd name="connsiteX25" fmla="*/ 4509764 w 4549123"/>
              <a:gd name="connsiteY25" fmla="*/ 1263157 h 5549966"/>
              <a:gd name="connsiteX26" fmla="*/ 4512041 w 4549123"/>
              <a:gd name="connsiteY26" fmla="*/ 1313374 h 5549966"/>
              <a:gd name="connsiteX27" fmla="*/ 4511161 w 4549123"/>
              <a:gd name="connsiteY27" fmla="*/ 1347004 h 5549966"/>
              <a:gd name="connsiteX28" fmla="*/ 4510698 w 4549123"/>
              <a:gd name="connsiteY28" fmla="*/ 1351864 h 5549966"/>
              <a:gd name="connsiteX29" fmla="*/ 4501579 w 4549123"/>
              <a:gd name="connsiteY29" fmla="*/ 1391762 h 5549966"/>
              <a:gd name="connsiteX30" fmla="*/ 4504843 w 4549123"/>
              <a:gd name="connsiteY30" fmla="*/ 1395707 h 5549966"/>
              <a:gd name="connsiteX31" fmla="*/ 4507685 w 4549123"/>
              <a:gd name="connsiteY31" fmla="*/ 1408524 h 5549966"/>
              <a:gd name="connsiteX32" fmla="*/ 4502944 w 4549123"/>
              <a:gd name="connsiteY32" fmla="*/ 1419109 h 5549966"/>
              <a:gd name="connsiteX33" fmla="*/ 4492760 w 4549123"/>
              <a:gd name="connsiteY33" fmla="*/ 1469337 h 5549966"/>
              <a:gd name="connsiteX34" fmla="*/ 4481863 w 4549123"/>
              <a:gd name="connsiteY34" fmla="*/ 1543038 h 5549966"/>
              <a:gd name="connsiteX35" fmla="*/ 4476982 w 4549123"/>
              <a:gd name="connsiteY35" fmla="*/ 1553997 h 5549966"/>
              <a:gd name="connsiteX36" fmla="*/ 4462554 w 4549123"/>
              <a:gd name="connsiteY36" fmla="*/ 1626071 h 5549966"/>
              <a:gd name="connsiteX37" fmla="*/ 4458839 w 4549123"/>
              <a:gd name="connsiteY37" fmla="*/ 1664103 h 5549966"/>
              <a:gd name="connsiteX38" fmla="*/ 4462499 w 4549123"/>
              <a:gd name="connsiteY38" fmla="*/ 1668558 h 5549966"/>
              <a:gd name="connsiteX39" fmla="*/ 4460849 w 4549123"/>
              <a:gd name="connsiteY39" fmla="*/ 1679756 h 5549966"/>
              <a:gd name="connsiteX40" fmla="*/ 4461261 w 4549123"/>
              <a:gd name="connsiteY40" fmla="*/ 1682815 h 5549966"/>
              <a:gd name="connsiteX41" fmla="*/ 4462772 w 4549123"/>
              <a:gd name="connsiteY41" fmla="*/ 1700268 h 5549966"/>
              <a:gd name="connsiteX42" fmla="*/ 4451302 w 4549123"/>
              <a:gd name="connsiteY42" fmla="*/ 1735163 h 5549966"/>
              <a:gd name="connsiteX43" fmla="*/ 4449242 w 4549123"/>
              <a:gd name="connsiteY43" fmla="*/ 1735289 h 5549966"/>
              <a:gd name="connsiteX44" fmla="*/ 4440744 w 4549123"/>
              <a:gd name="connsiteY44" fmla="*/ 1887374 h 5549966"/>
              <a:gd name="connsiteX45" fmla="*/ 4449435 w 4549123"/>
              <a:gd name="connsiteY45" fmla="*/ 1911536 h 5549966"/>
              <a:gd name="connsiteX46" fmla="*/ 4451713 w 4549123"/>
              <a:gd name="connsiteY46" fmla="*/ 1961755 h 5549966"/>
              <a:gd name="connsiteX47" fmla="*/ 4450832 w 4549123"/>
              <a:gd name="connsiteY47" fmla="*/ 1995384 h 5549966"/>
              <a:gd name="connsiteX48" fmla="*/ 4450370 w 4549123"/>
              <a:gd name="connsiteY48" fmla="*/ 2000244 h 5549966"/>
              <a:gd name="connsiteX49" fmla="*/ 4441250 w 4549123"/>
              <a:gd name="connsiteY49" fmla="*/ 2040142 h 5549966"/>
              <a:gd name="connsiteX50" fmla="*/ 4444515 w 4549123"/>
              <a:gd name="connsiteY50" fmla="*/ 2044087 h 5549966"/>
              <a:gd name="connsiteX51" fmla="*/ 4447356 w 4549123"/>
              <a:gd name="connsiteY51" fmla="*/ 2056904 h 5549966"/>
              <a:gd name="connsiteX52" fmla="*/ 4442615 w 4549123"/>
              <a:gd name="connsiteY52" fmla="*/ 2067489 h 5549966"/>
              <a:gd name="connsiteX53" fmla="*/ 4432431 w 4549123"/>
              <a:gd name="connsiteY53" fmla="*/ 2117719 h 5549966"/>
              <a:gd name="connsiteX54" fmla="*/ 4425100 w 4549123"/>
              <a:gd name="connsiteY54" fmla="*/ 2167300 h 5549966"/>
              <a:gd name="connsiteX55" fmla="*/ 4369017 w 4549123"/>
              <a:gd name="connsiteY55" fmla="*/ 3223633 h 5549966"/>
              <a:gd name="connsiteX56" fmla="*/ 4356231 w 4549123"/>
              <a:gd name="connsiteY56" fmla="*/ 3477281 h 5549966"/>
              <a:gd name="connsiteX57" fmla="*/ 4345146 w 4549123"/>
              <a:gd name="connsiteY57" fmla="*/ 3639984 h 5549966"/>
              <a:gd name="connsiteX58" fmla="*/ 4254385 w 4549123"/>
              <a:gd name="connsiteY58" fmla="*/ 5278921 h 5549966"/>
              <a:gd name="connsiteX59" fmla="*/ 4259683 w 4549123"/>
              <a:gd name="connsiteY59" fmla="*/ 5315626 h 5549966"/>
              <a:gd name="connsiteX60" fmla="*/ 4263217 w 4549123"/>
              <a:gd name="connsiteY60" fmla="*/ 5350090 h 5549966"/>
              <a:gd name="connsiteX61" fmla="*/ 4266049 w 4549123"/>
              <a:gd name="connsiteY61" fmla="*/ 5450399 h 5549966"/>
              <a:gd name="connsiteX62" fmla="*/ 4247492 w 4549123"/>
              <a:gd name="connsiteY62" fmla="*/ 5484804 h 5549966"/>
              <a:gd name="connsiteX63" fmla="*/ 4242840 w 4549123"/>
              <a:gd name="connsiteY63" fmla="*/ 5487504 h 5549966"/>
              <a:gd name="connsiteX64" fmla="*/ 4239383 w 4549123"/>
              <a:gd name="connsiteY64" fmla="*/ 5549951 h 5549966"/>
              <a:gd name="connsiteX65" fmla="*/ 266751 w 4549123"/>
              <a:gd name="connsiteY65" fmla="*/ 5218723 h 5549966"/>
              <a:gd name="connsiteX66" fmla="*/ 12505 w 4549123"/>
              <a:gd name="connsiteY66" fmla="*/ 5243704 h 5549966"/>
              <a:gd name="connsiteX67" fmla="*/ 0 w 4549123"/>
              <a:gd name="connsiteY67" fmla="*/ 5239903 h 5549966"/>
              <a:gd name="connsiteX68" fmla="*/ 4220 w 4549123"/>
              <a:gd name="connsiteY68" fmla="*/ 5233298 h 5549966"/>
              <a:gd name="connsiteX69" fmla="*/ 4489 w 4549123"/>
              <a:gd name="connsiteY69" fmla="*/ 5230552 h 5549966"/>
              <a:gd name="connsiteX70" fmla="*/ 4759 w 4549123"/>
              <a:gd name="connsiteY70" fmla="*/ 5227804 h 5549966"/>
              <a:gd name="connsiteX71" fmla="*/ 5296 w 4549123"/>
              <a:gd name="connsiteY71" fmla="*/ 5222308 h 5549966"/>
              <a:gd name="connsiteX72" fmla="*/ 4981 w 4549123"/>
              <a:gd name="connsiteY72" fmla="*/ 5216405 h 5549966"/>
              <a:gd name="connsiteX73" fmla="*/ 4397 w 4549123"/>
              <a:gd name="connsiteY73" fmla="*/ 5213249 h 5549966"/>
              <a:gd name="connsiteX74" fmla="*/ 4666 w 4549123"/>
              <a:gd name="connsiteY74" fmla="*/ 5210500 h 5549966"/>
              <a:gd name="connsiteX75" fmla="*/ 4350 w 4549123"/>
              <a:gd name="connsiteY75" fmla="*/ 5204597 h 5549966"/>
              <a:gd name="connsiteX76" fmla="*/ 3767 w 4549123"/>
              <a:gd name="connsiteY76" fmla="*/ 5201441 h 5549966"/>
              <a:gd name="connsiteX77" fmla="*/ 3137 w 4549123"/>
              <a:gd name="connsiteY77" fmla="*/ 5189632 h 5549966"/>
              <a:gd name="connsiteX78" fmla="*/ 2553 w 4549123"/>
              <a:gd name="connsiteY78" fmla="*/ 5186477 h 5549966"/>
              <a:gd name="connsiteX79" fmla="*/ 2821 w 4549123"/>
              <a:gd name="connsiteY79" fmla="*/ 5183728 h 5549966"/>
              <a:gd name="connsiteX80" fmla="*/ 1386 w 4549123"/>
              <a:gd name="connsiteY80" fmla="*/ 5180163 h 5549966"/>
              <a:gd name="connsiteX81" fmla="*/ 6798 w 4549123"/>
              <a:gd name="connsiteY81" fmla="*/ 5116566 h 5549966"/>
              <a:gd name="connsiteX82" fmla="*/ 74412 w 4549123"/>
              <a:gd name="connsiteY82" fmla="*/ 3839310 h 5549966"/>
              <a:gd name="connsiteX83" fmla="*/ 299102 w 4549123"/>
              <a:gd name="connsiteY83" fmla="*/ 0 h 5549966"/>
              <a:gd name="connsiteX0" fmla="*/ 303426 w 4553447"/>
              <a:gd name="connsiteY0" fmla="*/ 0 h 5549966"/>
              <a:gd name="connsiteX1" fmla="*/ 3305612 w 4553447"/>
              <a:gd name="connsiteY1" fmla="*/ 171842 h 5549966"/>
              <a:gd name="connsiteX2" fmla="*/ 4134423 w 4553447"/>
              <a:gd name="connsiteY2" fmla="*/ 226950 h 5549966"/>
              <a:gd name="connsiteX3" fmla="*/ 4507617 w 4553447"/>
              <a:gd name="connsiteY3" fmla="*/ 247374 h 5549966"/>
              <a:gd name="connsiteX4" fmla="*/ 4535496 w 4553447"/>
              <a:gd name="connsiteY4" fmla="*/ 269179 h 5549966"/>
              <a:gd name="connsiteX5" fmla="*/ 4533722 w 4553447"/>
              <a:gd name="connsiteY5" fmla="*/ 300930 h 5549966"/>
              <a:gd name="connsiteX6" fmla="*/ 4536644 w 4553447"/>
              <a:gd name="connsiteY6" fmla="*/ 302647 h 5549966"/>
              <a:gd name="connsiteX7" fmla="*/ 4553070 w 4553447"/>
              <a:gd name="connsiteY7" fmla="*/ 334222 h 5549966"/>
              <a:gd name="connsiteX8" fmla="*/ 4530809 w 4553447"/>
              <a:gd name="connsiteY8" fmla="*/ 391868 h 5549966"/>
              <a:gd name="connsiteX9" fmla="*/ 4527321 w 4553447"/>
              <a:gd name="connsiteY9" fmla="*/ 415489 h 5549966"/>
              <a:gd name="connsiteX10" fmla="*/ 4522216 w 4553447"/>
              <a:gd name="connsiteY10" fmla="*/ 506828 h 5549966"/>
              <a:gd name="connsiteX11" fmla="*/ 4521566 w 4553447"/>
              <a:gd name="connsiteY11" fmla="*/ 553245 h 5549966"/>
              <a:gd name="connsiteX12" fmla="*/ 4518467 w 4553447"/>
              <a:gd name="connsiteY12" fmla="*/ 581709 h 5549966"/>
              <a:gd name="connsiteX13" fmla="*/ 4517798 w 4553447"/>
              <a:gd name="connsiteY13" fmla="*/ 585890 h 5549966"/>
              <a:gd name="connsiteX14" fmla="*/ 4504861 w 4553447"/>
              <a:gd name="connsiteY14" fmla="*/ 817404 h 5549966"/>
              <a:gd name="connsiteX15" fmla="*/ 4506574 w 4553447"/>
              <a:gd name="connsiteY15" fmla="*/ 822238 h 5549966"/>
              <a:gd name="connsiteX16" fmla="*/ 4504423 w 4553447"/>
              <a:gd name="connsiteY16" fmla="*/ 846069 h 5549966"/>
              <a:gd name="connsiteX17" fmla="*/ 4502823 w 4553447"/>
              <a:gd name="connsiteY17" fmla="*/ 853854 h 5549966"/>
              <a:gd name="connsiteX18" fmla="*/ 4496585 w 4553447"/>
              <a:gd name="connsiteY18" fmla="*/ 965485 h 5549966"/>
              <a:gd name="connsiteX19" fmla="*/ 4498662 w 4553447"/>
              <a:gd name="connsiteY19" fmla="*/ 966385 h 5549966"/>
              <a:gd name="connsiteX20" fmla="*/ 4502781 w 4553447"/>
              <a:gd name="connsiteY20" fmla="*/ 1002567 h 5549966"/>
              <a:gd name="connsiteX21" fmla="*/ 4497983 w 4553447"/>
              <a:gd name="connsiteY21" fmla="*/ 1101094 h 5549966"/>
              <a:gd name="connsiteX22" fmla="*/ 4497878 w 4553447"/>
              <a:gd name="connsiteY22" fmla="*/ 1159389 h 5549966"/>
              <a:gd name="connsiteX23" fmla="*/ 4502181 w 4553447"/>
              <a:gd name="connsiteY23" fmla="*/ 1180505 h 5549966"/>
              <a:gd name="connsiteX24" fmla="*/ 4505271 w 4553447"/>
              <a:gd name="connsiteY24" fmla="*/ 1210687 h 5549966"/>
              <a:gd name="connsiteX25" fmla="*/ 4514088 w 4553447"/>
              <a:gd name="connsiteY25" fmla="*/ 1263157 h 5549966"/>
              <a:gd name="connsiteX26" fmla="*/ 4516365 w 4553447"/>
              <a:gd name="connsiteY26" fmla="*/ 1313374 h 5549966"/>
              <a:gd name="connsiteX27" fmla="*/ 4515485 w 4553447"/>
              <a:gd name="connsiteY27" fmla="*/ 1347004 h 5549966"/>
              <a:gd name="connsiteX28" fmla="*/ 4515022 w 4553447"/>
              <a:gd name="connsiteY28" fmla="*/ 1351864 h 5549966"/>
              <a:gd name="connsiteX29" fmla="*/ 4505903 w 4553447"/>
              <a:gd name="connsiteY29" fmla="*/ 1391762 h 5549966"/>
              <a:gd name="connsiteX30" fmla="*/ 4509167 w 4553447"/>
              <a:gd name="connsiteY30" fmla="*/ 1395707 h 5549966"/>
              <a:gd name="connsiteX31" fmla="*/ 4512009 w 4553447"/>
              <a:gd name="connsiteY31" fmla="*/ 1408524 h 5549966"/>
              <a:gd name="connsiteX32" fmla="*/ 4507268 w 4553447"/>
              <a:gd name="connsiteY32" fmla="*/ 1419109 h 5549966"/>
              <a:gd name="connsiteX33" fmla="*/ 4497084 w 4553447"/>
              <a:gd name="connsiteY33" fmla="*/ 1469337 h 5549966"/>
              <a:gd name="connsiteX34" fmla="*/ 4486187 w 4553447"/>
              <a:gd name="connsiteY34" fmla="*/ 1543038 h 5549966"/>
              <a:gd name="connsiteX35" fmla="*/ 4481306 w 4553447"/>
              <a:gd name="connsiteY35" fmla="*/ 1553997 h 5549966"/>
              <a:gd name="connsiteX36" fmla="*/ 4466878 w 4553447"/>
              <a:gd name="connsiteY36" fmla="*/ 1626071 h 5549966"/>
              <a:gd name="connsiteX37" fmla="*/ 4463163 w 4553447"/>
              <a:gd name="connsiteY37" fmla="*/ 1664103 h 5549966"/>
              <a:gd name="connsiteX38" fmla="*/ 4466823 w 4553447"/>
              <a:gd name="connsiteY38" fmla="*/ 1668558 h 5549966"/>
              <a:gd name="connsiteX39" fmla="*/ 4465173 w 4553447"/>
              <a:gd name="connsiteY39" fmla="*/ 1679756 h 5549966"/>
              <a:gd name="connsiteX40" fmla="*/ 4465585 w 4553447"/>
              <a:gd name="connsiteY40" fmla="*/ 1682815 h 5549966"/>
              <a:gd name="connsiteX41" fmla="*/ 4467096 w 4553447"/>
              <a:gd name="connsiteY41" fmla="*/ 1700268 h 5549966"/>
              <a:gd name="connsiteX42" fmla="*/ 4455626 w 4553447"/>
              <a:gd name="connsiteY42" fmla="*/ 1735163 h 5549966"/>
              <a:gd name="connsiteX43" fmla="*/ 4453566 w 4553447"/>
              <a:gd name="connsiteY43" fmla="*/ 1735289 h 5549966"/>
              <a:gd name="connsiteX44" fmla="*/ 4445068 w 4553447"/>
              <a:gd name="connsiteY44" fmla="*/ 1887374 h 5549966"/>
              <a:gd name="connsiteX45" fmla="*/ 4453759 w 4553447"/>
              <a:gd name="connsiteY45" fmla="*/ 1911536 h 5549966"/>
              <a:gd name="connsiteX46" fmla="*/ 4456037 w 4553447"/>
              <a:gd name="connsiteY46" fmla="*/ 1961755 h 5549966"/>
              <a:gd name="connsiteX47" fmla="*/ 4455156 w 4553447"/>
              <a:gd name="connsiteY47" fmla="*/ 1995384 h 5549966"/>
              <a:gd name="connsiteX48" fmla="*/ 4454694 w 4553447"/>
              <a:gd name="connsiteY48" fmla="*/ 2000244 h 5549966"/>
              <a:gd name="connsiteX49" fmla="*/ 4445574 w 4553447"/>
              <a:gd name="connsiteY49" fmla="*/ 2040142 h 5549966"/>
              <a:gd name="connsiteX50" fmla="*/ 4448839 w 4553447"/>
              <a:gd name="connsiteY50" fmla="*/ 2044087 h 5549966"/>
              <a:gd name="connsiteX51" fmla="*/ 4451680 w 4553447"/>
              <a:gd name="connsiteY51" fmla="*/ 2056904 h 5549966"/>
              <a:gd name="connsiteX52" fmla="*/ 4446939 w 4553447"/>
              <a:gd name="connsiteY52" fmla="*/ 2067489 h 5549966"/>
              <a:gd name="connsiteX53" fmla="*/ 4436755 w 4553447"/>
              <a:gd name="connsiteY53" fmla="*/ 2117719 h 5549966"/>
              <a:gd name="connsiteX54" fmla="*/ 4429424 w 4553447"/>
              <a:gd name="connsiteY54" fmla="*/ 2167300 h 5549966"/>
              <a:gd name="connsiteX55" fmla="*/ 4373341 w 4553447"/>
              <a:gd name="connsiteY55" fmla="*/ 3223633 h 5549966"/>
              <a:gd name="connsiteX56" fmla="*/ 4360555 w 4553447"/>
              <a:gd name="connsiteY56" fmla="*/ 3477281 h 5549966"/>
              <a:gd name="connsiteX57" fmla="*/ 4349470 w 4553447"/>
              <a:gd name="connsiteY57" fmla="*/ 3639984 h 5549966"/>
              <a:gd name="connsiteX58" fmla="*/ 4258709 w 4553447"/>
              <a:gd name="connsiteY58" fmla="*/ 5278921 h 5549966"/>
              <a:gd name="connsiteX59" fmla="*/ 4264007 w 4553447"/>
              <a:gd name="connsiteY59" fmla="*/ 5315626 h 5549966"/>
              <a:gd name="connsiteX60" fmla="*/ 4267541 w 4553447"/>
              <a:gd name="connsiteY60" fmla="*/ 5350090 h 5549966"/>
              <a:gd name="connsiteX61" fmla="*/ 4270373 w 4553447"/>
              <a:gd name="connsiteY61" fmla="*/ 5450399 h 5549966"/>
              <a:gd name="connsiteX62" fmla="*/ 4251816 w 4553447"/>
              <a:gd name="connsiteY62" fmla="*/ 5484804 h 5549966"/>
              <a:gd name="connsiteX63" fmla="*/ 4247164 w 4553447"/>
              <a:gd name="connsiteY63" fmla="*/ 5487504 h 5549966"/>
              <a:gd name="connsiteX64" fmla="*/ 4243707 w 4553447"/>
              <a:gd name="connsiteY64" fmla="*/ 5549951 h 5549966"/>
              <a:gd name="connsiteX65" fmla="*/ 271075 w 4553447"/>
              <a:gd name="connsiteY65" fmla="*/ 5218723 h 5549966"/>
              <a:gd name="connsiteX66" fmla="*/ 0 w 4553447"/>
              <a:gd name="connsiteY66" fmla="*/ 5280167 h 5549966"/>
              <a:gd name="connsiteX67" fmla="*/ 4324 w 4553447"/>
              <a:gd name="connsiteY67" fmla="*/ 5239903 h 5549966"/>
              <a:gd name="connsiteX68" fmla="*/ 8544 w 4553447"/>
              <a:gd name="connsiteY68" fmla="*/ 5233298 h 5549966"/>
              <a:gd name="connsiteX69" fmla="*/ 8813 w 4553447"/>
              <a:gd name="connsiteY69" fmla="*/ 5230552 h 5549966"/>
              <a:gd name="connsiteX70" fmla="*/ 9083 w 4553447"/>
              <a:gd name="connsiteY70" fmla="*/ 5227804 h 5549966"/>
              <a:gd name="connsiteX71" fmla="*/ 9620 w 4553447"/>
              <a:gd name="connsiteY71" fmla="*/ 5222308 h 5549966"/>
              <a:gd name="connsiteX72" fmla="*/ 9305 w 4553447"/>
              <a:gd name="connsiteY72" fmla="*/ 5216405 h 5549966"/>
              <a:gd name="connsiteX73" fmla="*/ 8721 w 4553447"/>
              <a:gd name="connsiteY73" fmla="*/ 5213249 h 5549966"/>
              <a:gd name="connsiteX74" fmla="*/ 8990 w 4553447"/>
              <a:gd name="connsiteY74" fmla="*/ 5210500 h 5549966"/>
              <a:gd name="connsiteX75" fmla="*/ 8674 w 4553447"/>
              <a:gd name="connsiteY75" fmla="*/ 5204597 h 5549966"/>
              <a:gd name="connsiteX76" fmla="*/ 8091 w 4553447"/>
              <a:gd name="connsiteY76" fmla="*/ 5201441 h 5549966"/>
              <a:gd name="connsiteX77" fmla="*/ 7461 w 4553447"/>
              <a:gd name="connsiteY77" fmla="*/ 5189632 h 5549966"/>
              <a:gd name="connsiteX78" fmla="*/ 6877 w 4553447"/>
              <a:gd name="connsiteY78" fmla="*/ 5186477 h 5549966"/>
              <a:gd name="connsiteX79" fmla="*/ 7145 w 4553447"/>
              <a:gd name="connsiteY79" fmla="*/ 5183728 h 5549966"/>
              <a:gd name="connsiteX80" fmla="*/ 5710 w 4553447"/>
              <a:gd name="connsiteY80" fmla="*/ 5180163 h 5549966"/>
              <a:gd name="connsiteX81" fmla="*/ 11122 w 4553447"/>
              <a:gd name="connsiteY81" fmla="*/ 5116566 h 5549966"/>
              <a:gd name="connsiteX82" fmla="*/ 78736 w 4553447"/>
              <a:gd name="connsiteY82" fmla="*/ 3839310 h 5549966"/>
              <a:gd name="connsiteX83" fmla="*/ 303426 w 4553447"/>
              <a:gd name="connsiteY83" fmla="*/ 0 h 5549966"/>
              <a:gd name="connsiteX0" fmla="*/ 303426 w 4553447"/>
              <a:gd name="connsiteY0" fmla="*/ 0 h 5549973"/>
              <a:gd name="connsiteX1" fmla="*/ 3305612 w 4553447"/>
              <a:gd name="connsiteY1" fmla="*/ 171842 h 5549973"/>
              <a:gd name="connsiteX2" fmla="*/ 4134423 w 4553447"/>
              <a:gd name="connsiteY2" fmla="*/ 226950 h 5549973"/>
              <a:gd name="connsiteX3" fmla="*/ 4507617 w 4553447"/>
              <a:gd name="connsiteY3" fmla="*/ 247374 h 5549973"/>
              <a:gd name="connsiteX4" fmla="*/ 4535496 w 4553447"/>
              <a:gd name="connsiteY4" fmla="*/ 269179 h 5549973"/>
              <a:gd name="connsiteX5" fmla="*/ 4533722 w 4553447"/>
              <a:gd name="connsiteY5" fmla="*/ 300930 h 5549973"/>
              <a:gd name="connsiteX6" fmla="*/ 4536644 w 4553447"/>
              <a:gd name="connsiteY6" fmla="*/ 302647 h 5549973"/>
              <a:gd name="connsiteX7" fmla="*/ 4553070 w 4553447"/>
              <a:gd name="connsiteY7" fmla="*/ 334222 h 5549973"/>
              <a:gd name="connsiteX8" fmla="*/ 4530809 w 4553447"/>
              <a:gd name="connsiteY8" fmla="*/ 391868 h 5549973"/>
              <a:gd name="connsiteX9" fmla="*/ 4527321 w 4553447"/>
              <a:gd name="connsiteY9" fmla="*/ 415489 h 5549973"/>
              <a:gd name="connsiteX10" fmla="*/ 4522216 w 4553447"/>
              <a:gd name="connsiteY10" fmla="*/ 506828 h 5549973"/>
              <a:gd name="connsiteX11" fmla="*/ 4521566 w 4553447"/>
              <a:gd name="connsiteY11" fmla="*/ 553245 h 5549973"/>
              <a:gd name="connsiteX12" fmla="*/ 4518467 w 4553447"/>
              <a:gd name="connsiteY12" fmla="*/ 581709 h 5549973"/>
              <a:gd name="connsiteX13" fmla="*/ 4517798 w 4553447"/>
              <a:gd name="connsiteY13" fmla="*/ 585890 h 5549973"/>
              <a:gd name="connsiteX14" fmla="*/ 4504861 w 4553447"/>
              <a:gd name="connsiteY14" fmla="*/ 817404 h 5549973"/>
              <a:gd name="connsiteX15" fmla="*/ 4506574 w 4553447"/>
              <a:gd name="connsiteY15" fmla="*/ 822238 h 5549973"/>
              <a:gd name="connsiteX16" fmla="*/ 4504423 w 4553447"/>
              <a:gd name="connsiteY16" fmla="*/ 846069 h 5549973"/>
              <a:gd name="connsiteX17" fmla="*/ 4502823 w 4553447"/>
              <a:gd name="connsiteY17" fmla="*/ 853854 h 5549973"/>
              <a:gd name="connsiteX18" fmla="*/ 4496585 w 4553447"/>
              <a:gd name="connsiteY18" fmla="*/ 965485 h 5549973"/>
              <a:gd name="connsiteX19" fmla="*/ 4498662 w 4553447"/>
              <a:gd name="connsiteY19" fmla="*/ 966385 h 5549973"/>
              <a:gd name="connsiteX20" fmla="*/ 4502781 w 4553447"/>
              <a:gd name="connsiteY20" fmla="*/ 1002567 h 5549973"/>
              <a:gd name="connsiteX21" fmla="*/ 4497983 w 4553447"/>
              <a:gd name="connsiteY21" fmla="*/ 1101094 h 5549973"/>
              <a:gd name="connsiteX22" fmla="*/ 4497878 w 4553447"/>
              <a:gd name="connsiteY22" fmla="*/ 1159389 h 5549973"/>
              <a:gd name="connsiteX23" fmla="*/ 4502181 w 4553447"/>
              <a:gd name="connsiteY23" fmla="*/ 1180505 h 5549973"/>
              <a:gd name="connsiteX24" fmla="*/ 4505271 w 4553447"/>
              <a:gd name="connsiteY24" fmla="*/ 1210687 h 5549973"/>
              <a:gd name="connsiteX25" fmla="*/ 4514088 w 4553447"/>
              <a:gd name="connsiteY25" fmla="*/ 1263157 h 5549973"/>
              <a:gd name="connsiteX26" fmla="*/ 4516365 w 4553447"/>
              <a:gd name="connsiteY26" fmla="*/ 1313374 h 5549973"/>
              <a:gd name="connsiteX27" fmla="*/ 4515485 w 4553447"/>
              <a:gd name="connsiteY27" fmla="*/ 1347004 h 5549973"/>
              <a:gd name="connsiteX28" fmla="*/ 4515022 w 4553447"/>
              <a:gd name="connsiteY28" fmla="*/ 1351864 h 5549973"/>
              <a:gd name="connsiteX29" fmla="*/ 4505903 w 4553447"/>
              <a:gd name="connsiteY29" fmla="*/ 1391762 h 5549973"/>
              <a:gd name="connsiteX30" fmla="*/ 4509167 w 4553447"/>
              <a:gd name="connsiteY30" fmla="*/ 1395707 h 5549973"/>
              <a:gd name="connsiteX31" fmla="*/ 4512009 w 4553447"/>
              <a:gd name="connsiteY31" fmla="*/ 1408524 h 5549973"/>
              <a:gd name="connsiteX32" fmla="*/ 4507268 w 4553447"/>
              <a:gd name="connsiteY32" fmla="*/ 1419109 h 5549973"/>
              <a:gd name="connsiteX33" fmla="*/ 4497084 w 4553447"/>
              <a:gd name="connsiteY33" fmla="*/ 1469337 h 5549973"/>
              <a:gd name="connsiteX34" fmla="*/ 4486187 w 4553447"/>
              <a:gd name="connsiteY34" fmla="*/ 1543038 h 5549973"/>
              <a:gd name="connsiteX35" fmla="*/ 4481306 w 4553447"/>
              <a:gd name="connsiteY35" fmla="*/ 1553997 h 5549973"/>
              <a:gd name="connsiteX36" fmla="*/ 4466878 w 4553447"/>
              <a:gd name="connsiteY36" fmla="*/ 1626071 h 5549973"/>
              <a:gd name="connsiteX37" fmla="*/ 4463163 w 4553447"/>
              <a:gd name="connsiteY37" fmla="*/ 1664103 h 5549973"/>
              <a:gd name="connsiteX38" fmla="*/ 4466823 w 4553447"/>
              <a:gd name="connsiteY38" fmla="*/ 1668558 h 5549973"/>
              <a:gd name="connsiteX39" fmla="*/ 4465173 w 4553447"/>
              <a:gd name="connsiteY39" fmla="*/ 1679756 h 5549973"/>
              <a:gd name="connsiteX40" fmla="*/ 4465585 w 4553447"/>
              <a:gd name="connsiteY40" fmla="*/ 1682815 h 5549973"/>
              <a:gd name="connsiteX41" fmla="*/ 4467096 w 4553447"/>
              <a:gd name="connsiteY41" fmla="*/ 1700268 h 5549973"/>
              <a:gd name="connsiteX42" fmla="*/ 4455626 w 4553447"/>
              <a:gd name="connsiteY42" fmla="*/ 1735163 h 5549973"/>
              <a:gd name="connsiteX43" fmla="*/ 4453566 w 4553447"/>
              <a:gd name="connsiteY43" fmla="*/ 1735289 h 5549973"/>
              <a:gd name="connsiteX44" fmla="*/ 4445068 w 4553447"/>
              <a:gd name="connsiteY44" fmla="*/ 1887374 h 5549973"/>
              <a:gd name="connsiteX45" fmla="*/ 4453759 w 4553447"/>
              <a:gd name="connsiteY45" fmla="*/ 1911536 h 5549973"/>
              <a:gd name="connsiteX46" fmla="*/ 4456037 w 4553447"/>
              <a:gd name="connsiteY46" fmla="*/ 1961755 h 5549973"/>
              <a:gd name="connsiteX47" fmla="*/ 4455156 w 4553447"/>
              <a:gd name="connsiteY47" fmla="*/ 1995384 h 5549973"/>
              <a:gd name="connsiteX48" fmla="*/ 4454694 w 4553447"/>
              <a:gd name="connsiteY48" fmla="*/ 2000244 h 5549973"/>
              <a:gd name="connsiteX49" fmla="*/ 4445574 w 4553447"/>
              <a:gd name="connsiteY49" fmla="*/ 2040142 h 5549973"/>
              <a:gd name="connsiteX50" fmla="*/ 4448839 w 4553447"/>
              <a:gd name="connsiteY50" fmla="*/ 2044087 h 5549973"/>
              <a:gd name="connsiteX51" fmla="*/ 4451680 w 4553447"/>
              <a:gd name="connsiteY51" fmla="*/ 2056904 h 5549973"/>
              <a:gd name="connsiteX52" fmla="*/ 4446939 w 4553447"/>
              <a:gd name="connsiteY52" fmla="*/ 2067489 h 5549973"/>
              <a:gd name="connsiteX53" fmla="*/ 4436755 w 4553447"/>
              <a:gd name="connsiteY53" fmla="*/ 2117719 h 5549973"/>
              <a:gd name="connsiteX54" fmla="*/ 4429424 w 4553447"/>
              <a:gd name="connsiteY54" fmla="*/ 2167300 h 5549973"/>
              <a:gd name="connsiteX55" fmla="*/ 4373341 w 4553447"/>
              <a:gd name="connsiteY55" fmla="*/ 3223633 h 5549973"/>
              <a:gd name="connsiteX56" fmla="*/ 4360555 w 4553447"/>
              <a:gd name="connsiteY56" fmla="*/ 3477281 h 5549973"/>
              <a:gd name="connsiteX57" fmla="*/ 4349470 w 4553447"/>
              <a:gd name="connsiteY57" fmla="*/ 3639984 h 5549973"/>
              <a:gd name="connsiteX58" fmla="*/ 4258709 w 4553447"/>
              <a:gd name="connsiteY58" fmla="*/ 5278921 h 5549973"/>
              <a:gd name="connsiteX59" fmla="*/ 4264007 w 4553447"/>
              <a:gd name="connsiteY59" fmla="*/ 5315626 h 5549973"/>
              <a:gd name="connsiteX60" fmla="*/ 4267541 w 4553447"/>
              <a:gd name="connsiteY60" fmla="*/ 5350090 h 5549973"/>
              <a:gd name="connsiteX61" fmla="*/ 4270373 w 4553447"/>
              <a:gd name="connsiteY61" fmla="*/ 5450399 h 5549973"/>
              <a:gd name="connsiteX62" fmla="*/ 4251816 w 4553447"/>
              <a:gd name="connsiteY62" fmla="*/ 5484804 h 5549973"/>
              <a:gd name="connsiteX63" fmla="*/ 4247164 w 4553447"/>
              <a:gd name="connsiteY63" fmla="*/ 5487504 h 5549973"/>
              <a:gd name="connsiteX64" fmla="*/ 4243707 w 4553447"/>
              <a:gd name="connsiteY64" fmla="*/ 5549951 h 5549973"/>
              <a:gd name="connsiteX65" fmla="*/ 310344 w 4553447"/>
              <a:gd name="connsiteY65" fmla="*/ 5297261 h 5549973"/>
              <a:gd name="connsiteX66" fmla="*/ 0 w 4553447"/>
              <a:gd name="connsiteY66" fmla="*/ 5280167 h 5549973"/>
              <a:gd name="connsiteX67" fmla="*/ 4324 w 4553447"/>
              <a:gd name="connsiteY67" fmla="*/ 5239903 h 5549973"/>
              <a:gd name="connsiteX68" fmla="*/ 8544 w 4553447"/>
              <a:gd name="connsiteY68" fmla="*/ 5233298 h 5549973"/>
              <a:gd name="connsiteX69" fmla="*/ 8813 w 4553447"/>
              <a:gd name="connsiteY69" fmla="*/ 5230552 h 5549973"/>
              <a:gd name="connsiteX70" fmla="*/ 9083 w 4553447"/>
              <a:gd name="connsiteY70" fmla="*/ 5227804 h 5549973"/>
              <a:gd name="connsiteX71" fmla="*/ 9620 w 4553447"/>
              <a:gd name="connsiteY71" fmla="*/ 5222308 h 5549973"/>
              <a:gd name="connsiteX72" fmla="*/ 9305 w 4553447"/>
              <a:gd name="connsiteY72" fmla="*/ 5216405 h 5549973"/>
              <a:gd name="connsiteX73" fmla="*/ 8721 w 4553447"/>
              <a:gd name="connsiteY73" fmla="*/ 5213249 h 5549973"/>
              <a:gd name="connsiteX74" fmla="*/ 8990 w 4553447"/>
              <a:gd name="connsiteY74" fmla="*/ 5210500 h 5549973"/>
              <a:gd name="connsiteX75" fmla="*/ 8674 w 4553447"/>
              <a:gd name="connsiteY75" fmla="*/ 5204597 h 5549973"/>
              <a:gd name="connsiteX76" fmla="*/ 8091 w 4553447"/>
              <a:gd name="connsiteY76" fmla="*/ 5201441 h 5549973"/>
              <a:gd name="connsiteX77" fmla="*/ 7461 w 4553447"/>
              <a:gd name="connsiteY77" fmla="*/ 5189632 h 5549973"/>
              <a:gd name="connsiteX78" fmla="*/ 6877 w 4553447"/>
              <a:gd name="connsiteY78" fmla="*/ 5186477 h 5549973"/>
              <a:gd name="connsiteX79" fmla="*/ 7145 w 4553447"/>
              <a:gd name="connsiteY79" fmla="*/ 5183728 h 5549973"/>
              <a:gd name="connsiteX80" fmla="*/ 5710 w 4553447"/>
              <a:gd name="connsiteY80" fmla="*/ 5180163 h 5549973"/>
              <a:gd name="connsiteX81" fmla="*/ 11122 w 4553447"/>
              <a:gd name="connsiteY81" fmla="*/ 5116566 h 5549973"/>
              <a:gd name="connsiteX82" fmla="*/ 78736 w 4553447"/>
              <a:gd name="connsiteY82" fmla="*/ 3839310 h 5549973"/>
              <a:gd name="connsiteX83" fmla="*/ 303426 w 4553447"/>
              <a:gd name="connsiteY83" fmla="*/ 0 h 5549973"/>
              <a:gd name="connsiteX0" fmla="*/ 303426 w 4553447"/>
              <a:gd name="connsiteY0" fmla="*/ 0 h 5549974"/>
              <a:gd name="connsiteX1" fmla="*/ 3305612 w 4553447"/>
              <a:gd name="connsiteY1" fmla="*/ 171842 h 5549974"/>
              <a:gd name="connsiteX2" fmla="*/ 4134423 w 4553447"/>
              <a:gd name="connsiteY2" fmla="*/ 226950 h 5549974"/>
              <a:gd name="connsiteX3" fmla="*/ 4507617 w 4553447"/>
              <a:gd name="connsiteY3" fmla="*/ 247374 h 5549974"/>
              <a:gd name="connsiteX4" fmla="*/ 4535496 w 4553447"/>
              <a:gd name="connsiteY4" fmla="*/ 269179 h 5549974"/>
              <a:gd name="connsiteX5" fmla="*/ 4533722 w 4553447"/>
              <a:gd name="connsiteY5" fmla="*/ 300930 h 5549974"/>
              <a:gd name="connsiteX6" fmla="*/ 4536644 w 4553447"/>
              <a:gd name="connsiteY6" fmla="*/ 302647 h 5549974"/>
              <a:gd name="connsiteX7" fmla="*/ 4553070 w 4553447"/>
              <a:gd name="connsiteY7" fmla="*/ 334222 h 5549974"/>
              <a:gd name="connsiteX8" fmla="*/ 4530809 w 4553447"/>
              <a:gd name="connsiteY8" fmla="*/ 391868 h 5549974"/>
              <a:gd name="connsiteX9" fmla="*/ 4527321 w 4553447"/>
              <a:gd name="connsiteY9" fmla="*/ 415489 h 5549974"/>
              <a:gd name="connsiteX10" fmla="*/ 4522216 w 4553447"/>
              <a:gd name="connsiteY10" fmla="*/ 506828 h 5549974"/>
              <a:gd name="connsiteX11" fmla="*/ 4521566 w 4553447"/>
              <a:gd name="connsiteY11" fmla="*/ 553245 h 5549974"/>
              <a:gd name="connsiteX12" fmla="*/ 4518467 w 4553447"/>
              <a:gd name="connsiteY12" fmla="*/ 581709 h 5549974"/>
              <a:gd name="connsiteX13" fmla="*/ 4517798 w 4553447"/>
              <a:gd name="connsiteY13" fmla="*/ 585890 h 5549974"/>
              <a:gd name="connsiteX14" fmla="*/ 4504861 w 4553447"/>
              <a:gd name="connsiteY14" fmla="*/ 817404 h 5549974"/>
              <a:gd name="connsiteX15" fmla="*/ 4506574 w 4553447"/>
              <a:gd name="connsiteY15" fmla="*/ 822238 h 5549974"/>
              <a:gd name="connsiteX16" fmla="*/ 4504423 w 4553447"/>
              <a:gd name="connsiteY16" fmla="*/ 846069 h 5549974"/>
              <a:gd name="connsiteX17" fmla="*/ 4502823 w 4553447"/>
              <a:gd name="connsiteY17" fmla="*/ 853854 h 5549974"/>
              <a:gd name="connsiteX18" fmla="*/ 4496585 w 4553447"/>
              <a:gd name="connsiteY18" fmla="*/ 965485 h 5549974"/>
              <a:gd name="connsiteX19" fmla="*/ 4498662 w 4553447"/>
              <a:gd name="connsiteY19" fmla="*/ 966385 h 5549974"/>
              <a:gd name="connsiteX20" fmla="*/ 4502781 w 4553447"/>
              <a:gd name="connsiteY20" fmla="*/ 1002567 h 5549974"/>
              <a:gd name="connsiteX21" fmla="*/ 4497983 w 4553447"/>
              <a:gd name="connsiteY21" fmla="*/ 1101094 h 5549974"/>
              <a:gd name="connsiteX22" fmla="*/ 4497878 w 4553447"/>
              <a:gd name="connsiteY22" fmla="*/ 1159389 h 5549974"/>
              <a:gd name="connsiteX23" fmla="*/ 4502181 w 4553447"/>
              <a:gd name="connsiteY23" fmla="*/ 1180505 h 5549974"/>
              <a:gd name="connsiteX24" fmla="*/ 4505271 w 4553447"/>
              <a:gd name="connsiteY24" fmla="*/ 1210687 h 5549974"/>
              <a:gd name="connsiteX25" fmla="*/ 4514088 w 4553447"/>
              <a:gd name="connsiteY25" fmla="*/ 1263157 h 5549974"/>
              <a:gd name="connsiteX26" fmla="*/ 4516365 w 4553447"/>
              <a:gd name="connsiteY26" fmla="*/ 1313374 h 5549974"/>
              <a:gd name="connsiteX27" fmla="*/ 4515485 w 4553447"/>
              <a:gd name="connsiteY27" fmla="*/ 1347004 h 5549974"/>
              <a:gd name="connsiteX28" fmla="*/ 4515022 w 4553447"/>
              <a:gd name="connsiteY28" fmla="*/ 1351864 h 5549974"/>
              <a:gd name="connsiteX29" fmla="*/ 4505903 w 4553447"/>
              <a:gd name="connsiteY29" fmla="*/ 1391762 h 5549974"/>
              <a:gd name="connsiteX30" fmla="*/ 4509167 w 4553447"/>
              <a:gd name="connsiteY30" fmla="*/ 1395707 h 5549974"/>
              <a:gd name="connsiteX31" fmla="*/ 4512009 w 4553447"/>
              <a:gd name="connsiteY31" fmla="*/ 1408524 h 5549974"/>
              <a:gd name="connsiteX32" fmla="*/ 4507268 w 4553447"/>
              <a:gd name="connsiteY32" fmla="*/ 1419109 h 5549974"/>
              <a:gd name="connsiteX33" fmla="*/ 4497084 w 4553447"/>
              <a:gd name="connsiteY33" fmla="*/ 1469337 h 5549974"/>
              <a:gd name="connsiteX34" fmla="*/ 4486187 w 4553447"/>
              <a:gd name="connsiteY34" fmla="*/ 1543038 h 5549974"/>
              <a:gd name="connsiteX35" fmla="*/ 4481306 w 4553447"/>
              <a:gd name="connsiteY35" fmla="*/ 1553997 h 5549974"/>
              <a:gd name="connsiteX36" fmla="*/ 4466878 w 4553447"/>
              <a:gd name="connsiteY36" fmla="*/ 1626071 h 5549974"/>
              <a:gd name="connsiteX37" fmla="*/ 4463163 w 4553447"/>
              <a:gd name="connsiteY37" fmla="*/ 1664103 h 5549974"/>
              <a:gd name="connsiteX38" fmla="*/ 4466823 w 4553447"/>
              <a:gd name="connsiteY38" fmla="*/ 1668558 h 5549974"/>
              <a:gd name="connsiteX39" fmla="*/ 4465173 w 4553447"/>
              <a:gd name="connsiteY39" fmla="*/ 1679756 h 5549974"/>
              <a:gd name="connsiteX40" fmla="*/ 4465585 w 4553447"/>
              <a:gd name="connsiteY40" fmla="*/ 1682815 h 5549974"/>
              <a:gd name="connsiteX41" fmla="*/ 4467096 w 4553447"/>
              <a:gd name="connsiteY41" fmla="*/ 1700268 h 5549974"/>
              <a:gd name="connsiteX42" fmla="*/ 4455626 w 4553447"/>
              <a:gd name="connsiteY42" fmla="*/ 1735163 h 5549974"/>
              <a:gd name="connsiteX43" fmla="*/ 4453566 w 4553447"/>
              <a:gd name="connsiteY43" fmla="*/ 1735289 h 5549974"/>
              <a:gd name="connsiteX44" fmla="*/ 4445068 w 4553447"/>
              <a:gd name="connsiteY44" fmla="*/ 1887374 h 5549974"/>
              <a:gd name="connsiteX45" fmla="*/ 4453759 w 4553447"/>
              <a:gd name="connsiteY45" fmla="*/ 1911536 h 5549974"/>
              <a:gd name="connsiteX46" fmla="*/ 4456037 w 4553447"/>
              <a:gd name="connsiteY46" fmla="*/ 1961755 h 5549974"/>
              <a:gd name="connsiteX47" fmla="*/ 4455156 w 4553447"/>
              <a:gd name="connsiteY47" fmla="*/ 1995384 h 5549974"/>
              <a:gd name="connsiteX48" fmla="*/ 4454694 w 4553447"/>
              <a:gd name="connsiteY48" fmla="*/ 2000244 h 5549974"/>
              <a:gd name="connsiteX49" fmla="*/ 4445574 w 4553447"/>
              <a:gd name="connsiteY49" fmla="*/ 2040142 h 5549974"/>
              <a:gd name="connsiteX50" fmla="*/ 4448839 w 4553447"/>
              <a:gd name="connsiteY50" fmla="*/ 2044087 h 5549974"/>
              <a:gd name="connsiteX51" fmla="*/ 4451680 w 4553447"/>
              <a:gd name="connsiteY51" fmla="*/ 2056904 h 5549974"/>
              <a:gd name="connsiteX52" fmla="*/ 4446939 w 4553447"/>
              <a:gd name="connsiteY52" fmla="*/ 2067489 h 5549974"/>
              <a:gd name="connsiteX53" fmla="*/ 4436755 w 4553447"/>
              <a:gd name="connsiteY53" fmla="*/ 2117719 h 5549974"/>
              <a:gd name="connsiteX54" fmla="*/ 4429424 w 4553447"/>
              <a:gd name="connsiteY54" fmla="*/ 2167300 h 5549974"/>
              <a:gd name="connsiteX55" fmla="*/ 4373341 w 4553447"/>
              <a:gd name="connsiteY55" fmla="*/ 3223633 h 5549974"/>
              <a:gd name="connsiteX56" fmla="*/ 4360555 w 4553447"/>
              <a:gd name="connsiteY56" fmla="*/ 3477281 h 5549974"/>
              <a:gd name="connsiteX57" fmla="*/ 4349470 w 4553447"/>
              <a:gd name="connsiteY57" fmla="*/ 3639984 h 5549974"/>
              <a:gd name="connsiteX58" fmla="*/ 4258709 w 4553447"/>
              <a:gd name="connsiteY58" fmla="*/ 5278921 h 5549974"/>
              <a:gd name="connsiteX59" fmla="*/ 4264007 w 4553447"/>
              <a:gd name="connsiteY59" fmla="*/ 5315626 h 5549974"/>
              <a:gd name="connsiteX60" fmla="*/ 4267541 w 4553447"/>
              <a:gd name="connsiteY60" fmla="*/ 5350090 h 5549974"/>
              <a:gd name="connsiteX61" fmla="*/ 4270373 w 4553447"/>
              <a:gd name="connsiteY61" fmla="*/ 5450399 h 5549974"/>
              <a:gd name="connsiteX62" fmla="*/ 4251816 w 4553447"/>
              <a:gd name="connsiteY62" fmla="*/ 5484804 h 5549974"/>
              <a:gd name="connsiteX63" fmla="*/ 4247164 w 4553447"/>
              <a:gd name="connsiteY63" fmla="*/ 5487504 h 5549974"/>
              <a:gd name="connsiteX64" fmla="*/ 4243707 w 4553447"/>
              <a:gd name="connsiteY64" fmla="*/ 5549951 h 5549974"/>
              <a:gd name="connsiteX65" fmla="*/ 310344 w 4553447"/>
              <a:gd name="connsiteY65" fmla="*/ 5297261 h 5549974"/>
              <a:gd name="connsiteX66" fmla="*/ 0 w 4553447"/>
              <a:gd name="connsiteY66" fmla="*/ 5280167 h 5549974"/>
              <a:gd name="connsiteX67" fmla="*/ 4324 w 4553447"/>
              <a:gd name="connsiteY67" fmla="*/ 5239903 h 5549974"/>
              <a:gd name="connsiteX68" fmla="*/ 8544 w 4553447"/>
              <a:gd name="connsiteY68" fmla="*/ 5233298 h 5549974"/>
              <a:gd name="connsiteX69" fmla="*/ 8813 w 4553447"/>
              <a:gd name="connsiteY69" fmla="*/ 5230552 h 5549974"/>
              <a:gd name="connsiteX70" fmla="*/ 9083 w 4553447"/>
              <a:gd name="connsiteY70" fmla="*/ 5227804 h 5549974"/>
              <a:gd name="connsiteX71" fmla="*/ 9620 w 4553447"/>
              <a:gd name="connsiteY71" fmla="*/ 5222308 h 5549974"/>
              <a:gd name="connsiteX72" fmla="*/ 9305 w 4553447"/>
              <a:gd name="connsiteY72" fmla="*/ 5216405 h 5549974"/>
              <a:gd name="connsiteX73" fmla="*/ 8721 w 4553447"/>
              <a:gd name="connsiteY73" fmla="*/ 5213249 h 5549974"/>
              <a:gd name="connsiteX74" fmla="*/ 8990 w 4553447"/>
              <a:gd name="connsiteY74" fmla="*/ 5210500 h 5549974"/>
              <a:gd name="connsiteX75" fmla="*/ 8674 w 4553447"/>
              <a:gd name="connsiteY75" fmla="*/ 5204597 h 5549974"/>
              <a:gd name="connsiteX76" fmla="*/ 8091 w 4553447"/>
              <a:gd name="connsiteY76" fmla="*/ 5201441 h 5549974"/>
              <a:gd name="connsiteX77" fmla="*/ 7461 w 4553447"/>
              <a:gd name="connsiteY77" fmla="*/ 5189632 h 5549974"/>
              <a:gd name="connsiteX78" fmla="*/ 6877 w 4553447"/>
              <a:gd name="connsiteY78" fmla="*/ 5186477 h 5549974"/>
              <a:gd name="connsiteX79" fmla="*/ 7145 w 4553447"/>
              <a:gd name="connsiteY79" fmla="*/ 5183728 h 5549974"/>
              <a:gd name="connsiteX80" fmla="*/ 5710 w 4553447"/>
              <a:gd name="connsiteY80" fmla="*/ 5180163 h 5549974"/>
              <a:gd name="connsiteX81" fmla="*/ 11122 w 4553447"/>
              <a:gd name="connsiteY81" fmla="*/ 5116566 h 5549974"/>
              <a:gd name="connsiteX82" fmla="*/ 78736 w 4553447"/>
              <a:gd name="connsiteY82" fmla="*/ 3839310 h 5549974"/>
              <a:gd name="connsiteX83" fmla="*/ 303426 w 4553447"/>
              <a:gd name="connsiteY83" fmla="*/ 0 h 5549974"/>
              <a:gd name="connsiteX0" fmla="*/ 303343 w 4553364"/>
              <a:gd name="connsiteY0" fmla="*/ 0 h 5549974"/>
              <a:gd name="connsiteX1" fmla="*/ 3305529 w 4553364"/>
              <a:gd name="connsiteY1" fmla="*/ 171842 h 5549974"/>
              <a:gd name="connsiteX2" fmla="*/ 4134340 w 4553364"/>
              <a:gd name="connsiteY2" fmla="*/ 226950 h 5549974"/>
              <a:gd name="connsiteX3" fmla="*/ 4507534 w 4553364"/>
              <a:gd name="connsiteY3" fmla="*/ 247374 h 5549974"/>
              <a:gd name="connsiteX4" fmla="*/ 4535413 w 4553364"/>
              <a:gd name="connsiteY4" fmla="*/ 269179 h 5549974"/>
              <a:gd name="connsiteX5" fmla="*/ 4533639 w 4553364"/>
              <a:gd name="connsiteY5" fmla="*/ 300930 h 5549974"/>
              <a:gd name="connsiteX6" fmla="*/ 4536561 w 4553364"/>
              <a:gd name="connsiteY6" fmla="*/ 302647 h 5549974"/>
              <a:gd name="connsiteX7" fmla="*/ 4552987 w 4553364"/>
              <a:gd name="connsiteY7" fmla="*/ 334222 h 5549974"/>
              <a:gd name="connsiteX8" fmla="*/ 4530726 w 4553364"/>
              <a:gd name="connsiteY8" fmla="*/ 391868 h 5549974"/>
              <a:gd name="connsiteX9" fmla="*/ 4527238 w 4553364"/>
              <a:gd name="connsiteY9" fmla="*/ 415489 h 5549974"/>
              <a:gd name="connsiteX10" fmla="*/ 4522133 w 4553364"/>
              <a:gd name="connsiteY10" fmla="*/ 506828 h 5549974"/>
              <a:gd name="connsiteX11" fmla="*/ 4521483 w 4553364"/>
              <a:gd name="connsiteY11" fmla="*/ 553245 h 5549974"/>
              <a:gd name="connsiteX12" fmla="*/ 4518384 w 4553364"/>
              <a:gd name="connsiteY12" fmla="*/ 581709 h 5549974"/>
              <a:gd name="connsiteX13" fmla="*/ 4517715 w 4553364"/>
              <a:gd name="connsiteY13" fmla="*/ 585890 h 5549974"/>
              <a:gd name="connsiteX14" fmla="*/ 4504778 w 4553364"/>
              <a:gd name="connsiteY14" fmla="*/ 817404 h 5549974"/>
              <a:gd name="connsiteX15" fmla="*/ 4506491 w 4553364"/>
              <a:gd name="connsiteY15" fmla="*/ 822238 h 5549974"/>
              <a:gd name="connsiteX16" fmla="*/ 4504340 w 4553364"/>
              <a:gd name="connsiteY16" fmla="*/ 846069 h 5549974"/>
              <a:gd name="connsiteX17" fmla="*/ 4502740 w 4553364"/>
              <a:gd name="connsiteY17" fmla="*/ 853854 h 5549974"/>
              <a:gd name="connsiteX18" fmla="*/ 4496502 w 4553364"/>
              <a:gd name="connsiteY18" fmla="*/ 965485 h 5549974"/>
              <a:gd name="connsiteX19" fmla="*/ 4498579 w 4553364"/>
              <a:gd name="connsiteY19" fmla="*/ 966385 h 5549974"/>
              <a:gd name="connsiteX20" fmla="*/ 4502698 w 4553364"/>
              <a:gd name="connsiteY20" fmla="*/ 1002567 h 5549974"/>
              <a:gd name="connsiteX21" fmla="*/ 4497900 w 4553364"/>
              <a:gd name="connsiteY21" fmla="*/ 1101094 h 5549974"/>
              <a:gd name="connsiteX22" fmla="*/ 4497795 w 4553364"/>
              <a:gd name="connsiteY22" fmla="*/ 1159389 h 5549974"/>
              <a:gd name="connsiteX23" fmla="*/ 4502098 w 4553364"/>
              <a:gd name="connsiteY23" fmla="*/ 1180505 h 5549974"/>
              <a:gd name="connsiteX24" fmla="*/ 4505188 w 4553364"/>
              <a:gd name="connsiteY24" fmla="*/ 1210687 h 5549974"/>
              <a:gd name="connsiteX25" fmla="*/ 4514005 w 4553364"/>
              <a:gd name="connsiteY25" fmla="*/ 1263157 h 5549974"/>
              <a:gd name="connsiteX26" fmla="*/ 4516282 w 4553364"/>
              <a:gd name="connsiteY26" fmla="*/ 1313374 h 5549974"/>
              <a:gd name="connsiteX27" fmla="*/ 4515402 w 4553364"/>
              <a:gd name="connsiteY27" fmla="*/ 1347004 h 5549974"/>
              <a:gd name="connsiteX28" fmla="*/ 4514939 w 4553364"/>
              <a:gd name="connsiteY28" fmla="*/ 1351864 h 5549974"/>
              <a:gd name="connsiteX29" fmla="*/ 4505820 w 4553364"/>
              <a:gd name="connsiteY29" fmla="*/ 1391762 h 5549974"/>
              <a:gd name="connsiteX30" fmla="*/ 4509084 w 4553364"/>
              <a:gd name="connsiteY30" fmla="*/ 1395707 h 5549974"/>
              <a:gd name="connsiteX31" fmla="*/ 4511926 w 4553364"/>
              <a:gd name="connsiteY31" fmla="*/ 1408524 h 5549974"/>
              <a:gd name="connsiteX32" fmla="*/ 4507185 w 4553364"/>
              <a:gd name="connsiteY32" fmla="*/ 1419109 h 5549974"/>
              <a:gd name="connsiteX33" fmla="*/ 4497001 w 4553364"/>
              <a:gd name="connsiteY33" fmla="*/ 1469337 h 5549974"/>
              <a:gd name="connsiteX34" fmla="*/ 4486104 w 4553364"/>
              <a:gd name="connsiteY34" fmla="*/ 1543038 h 5549974"/>
              <a:gd name="connsiteX35" fmla="*/ 4481223 w 4553364"/>
              <a:gd name="connsiteY35" fmla="*/ 1553997 h 5549974"/>
              <a:gd name="connsiteX36" fmla="*/ 4466795 w 4553364"/>
              <a:gd name="connsiteY36" fmla="*/ 1626071 h 5549974"/>
              <a:gd name="connsiteX37" fmla="*/ 4463080 w 4553364"/>
              <a:gd name="connsiteY37" fmla="*/ 1664103 h 5549974"/>
              <a:gd name="connsiteX38" fmla="*/ 4466740 w 4553364"/>
              <a:gd name="connsiteY38" fmla="*/ 1668558 h 5549974"/>
              <a:gd name="connsiteX39" fmla="*/ 4465090 w 4553364"/>
              <a:gd name="connsiteY39" fmla="*/ 1679756 h 5549974"/>
              <a:gd name="connsiteX40" fmla="*/ 4465502 w 4553364"/>
              <a:gd name="connsiteY40" fmla="*/ 1682815 h 5549974"/>
              <a:gd name="connsiteX41" fmla="*/ 4467013 w 4553364"/>
              <a:gd name="connsiteY41" fmla="*/ 1700268 h 5549974"/>
              <a:gd name="connsiteX42" fmla="*/ 4455543 w 4553364"/>
              <a:gd name="connsiteY42" fmla="*/ 1735163 h 5549974"/>
              <a:gd name="connsiteX43" fmla="*/ 4453483 w 4553364"/>
              <a:gd name="connsiteY43" fmla="*/ 1735289 h 5549974"/>
              <a:gd name="connsiteX44" fmla="*/ 4444985 w 4553364"/>
              <a:gd name="connsiteY44" fmla="*/ 1887374 h 5549974"/>
              <a:gd name="connsiteX45" fmla="*/ 4453676 w 4553364"/>
              <a:gd name="connsiteY45" fmla="*/ 1911536 h 5549974"/>
              <a:gd name="connsiteX46" fmla="*/ 4455954 w 4553364"/>
              <a:gd name="connsiteY46" fmla="*/ 1961755 h 5549974"/>
              <a:gd name="connsiteX47" fmla="*/ 4455073 w 4553364"/>
              <a:gd name="connsiteY47" fmla="*/ 1995384 h 5549974"/>
              <a:gd name="connsiteX48" fmla="*/ 4454611 w 4553364"/>
              <a:gd name="connsiteY48" fmla="*/ 2000244 h 5549974"/>
              <a:gd name="connsiteX49" fmla="*/ 4445491 w 4553364"/>
              <a:gd name="connsiteY49" fmla="*/ 2040142 h 5549974"/>
              <a:gd name="connsiteX50" fmla="*/ 4448756 w 4553364"/>
              <a:gd name="connsiteY50" fmla="*/ 2044087 h 5549974"/>
              <a:gd name="connsiteX51" fmla="*/ 4451597 w 4553364"/>
              <a:gd name="connsiteY51" fmla="*/ 2056904 h 5549974"/>
              <a:gd name="connsiteX52" fmla="*/ 4446856 w 4553364"/>
              <a:gd name="connsiteY52" fmla="*/ 2067489 h 5549974"/>
              <a:gd name="connsiteX53" fmla="*/ 4436672 w 4553364"/>
              <a:gd name="connsiteY53" fmla="*/ 2117719 h 5549974"/>
              <a:gd name="connsiteX54" fmla="*/ 4429341 w 4553364"/>
              <a:gd name="connsiteY54" fmla="*/ 2167300 h 5549974"/>
              <a:gd name="connsiteX55" fmla="*/ 4373258 w 4553364"/>
              <a:gd name="connsiteY55" fmla="*/ 3223633 h 5549974"/>
              <a:gd name="connsiteX56" fmla="*/ 4360472 w 4553364"/>
              <a:gd name="connsiteY56" fmla="*/ 3477281 h 5549974"/>
              <a:gd name="connsiteX57" fmla="*/ 4349387 w 4553364"/>
              <a:gd name="connsiteY57" fmla="*/ 3639984 h 5549974"/>
              <a:gd name="connsiteX58" fmla="*/ 4258626 w 4553364"/>
              <a:gd name="connsiteY58" fmla="*/ 5278921 h 5549974"/>
              <a:gd name="connsiteX59" fmla="*/ 4263924 w 4553364"/>
              <a:gd name="connsiteY59" fmla="*/ 5315626 h 5549974"/>
              <a:gd name="connsiteX60" fmla="*/ 4267458 w 4553364"/>
              <a:gd name="connsiteY60" fmla="*/ 5350090 h 5549974"/>
              <a:gd name="connsiteX61" fmla="*/ 4270290 w 4553364"/>
              <a:gd name="connsiteY61" fmla="*/ 5450399 h 5549974"/>
              <a:gd name="connsiteX62" fmla="*/ 4251733 w 4553364"/>
              <a:gd name="connsiteY62" fmla="*/ 5484804 h 5549974"/>
              <a:gd name="connsiteX63" fmla="*/ 4247081 w 4553364"/>
              <a:gd name="connsiteY63" fmla="*/ 5487504 h 5549974"/>
              <a:gd name="connsiteX64" fmla="*/ 4243624 w 4553364"/>
              <a:gd name="connsiteY64" fmla="*/ 5549951 h 5549974"/>
              <a:gd name="connsiteX65" fmla="*/ 310261 w 4553364"/>
              <a:gd name="connsiteY65" fmla="*/ 5297261 h 5549974"/>
              <a:gd name="connsiteX66" fmla="*/ 0 w 4553364"/>
              <a:gd name="connsiteY66" fmla="*/ 5293146 h 5549974"/>
              <a:gd name="connsiteX67" fmla="*/ 4241 w 4553364"/>
              <a:gd name="connsiteY67" fmla="*/ 5239903 h 5549974"/>
              <a:gd name="connsiteX68" fmla="*/ 8461 w 4553364"/>
              <a:gd name="connsiteY68" fmla="*/ 5233298 h 5549974"/>
              <a:gd name="connsiteX69" fmla="*/ 8730 w 4553364"/>
              <a:gd name="connsiteY69" fmla="*/ 5230552 h 5549974"/>
              <a:gd name="connsiteX70" fmla="*/ 9000 w 4553364"/>
              <a:gd name="connsiteY70" fmla="*/ 5227804 h 5549974"/>
              <a:gd name="connsiteX71" fmla="*/ 9537 w 4553364"/>
              <a:gd name="connsiteY71" fmla="*/ 5222308 h 5549974"/>
              <a:gd name="connsiteX72" fmla="*/ 9222 w 4553364"/>
              <a:gd name="connsiteY72" fmla="*/ 5216405 h 5549974"/>
              <a:gd name="connsiteX73" fmla="*/ 8638 w 4553364"/>
              <a:gd name="connsiteY73" fmla="*/ 5213249 h 5549974"/>
              <a:gd name="connsiteX74" fmla="*/ 8907 w 4553364"/>
              <a:gd name="connsiteY74" fmla="*/ 5210500 h 5549974"/>
              <a:gd name="connsiteX75" fmla="*/ 8591 w 4553364"/>
              <a:gd name="connsiteY75" fmla="*/ 5204597 h 5549974"/>
              <a:gd name="connsiteX76" fmla="*/ 8008 w 4553364"/>
              <a:gd name="connsiteY76" fmla="*/ 5201441 h 5549974"/>
              <a:gd name="connsiteX77" fmla="*/ 7378 w 4553364"/>
              <a:gd name="connsiteY77" fmla="*/ 5189632 h 5549974"/>
              <a:gd name="connsiteX78" fmla="*/ 6794 w 4553364"/>
              <a:gd name="connsiteY78" fmla="*/ 5186477 h 5549974"/>
              <a:gd name="connsiteX79" fmla="*/ 7062 w 4553364"/>
              <a:gd name="connsiteY79" fmla="*/ 5183728 h 5549974"/>
              <a:gd name="connsiteX80" fmla="*/ 5627 w 4553364"/>
              <a:gd name="connsiteY80" fmla="*/ 5180163 h 5549974"/>
              <a:gd name="connsiteX81" fmla="*/ 11039 w 4553364"/>
              <a:gd name="connsiteY81" fmla="*/ 5116566 h 5549974"/>
              <a:gd name="connsiteX82" fmla="*/ 78653 w 4553364"/>
              <a:gd name="connsiteY82" fmla="*/ 3839310 h 5549974"/>
              <a:gd name="connsiteX83" fmla="*/ 303343 w 4553364"/>
              <a:gd name="connsiteY83" fmla="*/ 0 h 5549974"/>
              <a:gd name="connsiteX0" fmla="*/ 303343 w 4553364"/>
              <a:gd name="connsiteY0" fmla="*/ 0 h 5549951"/>
              <a:gd name="connsiteX1" fmla="*/ 3305529 w 4553364"/>
              <a:gd name="connsiteY1" fmla="*/ 171842 h 5549951"/>
              <a:gd name="connsiteX2" fmla="*/ 4134340 w 4553364"/>
              <a:gd name="connsiteY2" fmla="*/ 226950 h 5549951"/>
              <a:gd name="connsiteX3" fmla="*/ 4507534 w 4553364"/>
              <a:gd name="connsiteY3" fmla="*/ 247374 h 5549951"/>
              <a:gd name="connsiteX4" fmla="*/ 4535413 w 4553364"/>
              <a:gd name="connsiteY4" fmla="*/ 269179 h 5549951"/>
              <a:gd name="connsiteX5" fmla="*/ 4533639 w 4553364"/>
              <a:gd name="connsiteY5" fmla="*/ 300930 h 5549951"/>
              <a:gd name="connsiteX6" fmla="*/ 4536561 w 4553364"/>
              <a:gd name="connsiteY6" fmla="*/ 302647 h 5549951"/>
              <a:gd name="connsiteX7" fmla="*/ 4552987 w 4553364"/>
              <a:gd name="connsiteY7" fmla="*/ 334222 h 5549951"/>
              <a:gd name="connsiteX8" fmla="*/ 4530726 w 4553364"/>
              <a:gd name="connsiteY8" fmla="*/ 391868 h 5549951"/>
              <a:gd name="connsiteX9" fmla="*/ 4527238 w 4553364"/>
              <a:gd name="connsiteY9" fmla="*/ 415489 h 5549951"/>
              <a:gd name="connsiteX10" fmla="*/ 4522133 w 4553364"/>
              <a:gd name="connsiteY10" fmla="*/ 506828 h 5549951"/>
              <a:gd name="connsiteX11" fmla="*/ 4521483 w 4553364"/>
              <a:gd name="connsiteY11" fmla="*/ 553245 h 5549951"/>
              <a:gd name="connsiteX12" fmla="*/ 4518384 w 4553364"/>
              <a:gd name="connsiteY12" fmla="*/ 581709 h 5549951"/>
              <a:gd name="connsiteX13" fmla="*/ 4517715 w 4553364"/>
              <a:gd name="connsiteY13" fmla="*/ 585890 h 5549951"/>
              <a:gd name="connsiteX14" fmla="*/ 4504778 w 4553364"/>
              <a:gd name="connsiteY14" fmla="*/ 817404 h 5549951"/>
              <a:gd name="connsiteX15" fmla="*/ 4506491 w 4553364"/>
              <a:gd name="connsiteY15" fmla="*/ 822238 h 5549951"/>
              <a:gd name="connsiteX16" fmla="*/ 4504340 w 4553364"/>
              <a:gd name="connsiteY16" fmla="*/ 846069 h 5549951"/>
              <a:gd name="connsiteX17" fmla="*/ 4502740 w 4553364"/>
              <a:gd name="connsiteY17" fmla="*/ 853854 h 5549951"/>
              <a:gd name="connsiteX18" fmla="*/ 4496502 w 4553364"/>
              <a:gd name="connsiteY18" fmla="*/ 965485 h 5549951"/>
              <a:gd name="connsiteX19" fmla="*/ 4498579 w 4553364"/>
              <a:gd name="connsiteY19" fmla="*/ 966385 h 5549951"/>
              <a:gd name="connsiteX20" fmla="*/ 4502698 w 4553364"/>
              <a:gd name="connsiteY20" fmla="*/ 1002567 h 5549951"/>
              <a:gd name="connsiteX21" fmla="*/ 4497900 w 4553364"/>
              <a:gd name="connsiteY21" fmla="*/ 1101094 h 5549951"/>
              <a:gd name="connsiteX22" fmla="*/ 4497795 w 4553364"/>
              <a:gd name="connsiteY22" fmla="*/ 1159389 h 5549951"/>
              <a:gd name="connsiteX23" fmla="*/ 4502098 w 4553364"/>
              <a:gd name="connsiteY23" fmla="*/ 1180505 h 5549951"/>
              <a:gd name="connsiteX24" fmla="*/ 4505188 w 4553364"/>
              <a:gd name="connsiteY24" fmla="*/ 1210687 h 5549951"/>
              <a:gd name="connsiteX25" fmla="*/ 4514005 w 4553364"/>
              <a:gd name="connsiteY25" fmla="*/ 1263157 h 5549951"/>
              <a:gd name="connsiteX26" fmla="*/ 4516282 w 4553364"/>
              <a:gd name="connsiteY26" fmla="*/ 1313374 h 5549951"/>
              <a:gd name="connsiteX27" fmla="*/ 4515402 w 4553364"/>
              <a:gd name="connsiteY27" fmla="*/ 1347004 h 5549951"/>
              <a:gd name="connsiteX28" fmla="*/ 4514939 w 4553364"/>
              <a:gd name="connsiteY28" fmla="*/ 1351864 h 5549951"/>
              <a:gd name="connsiteX29" fmla="*/ 4505820 w 4553364"/>
              <a:gd name="connsiteY29" fmla="*/ 1391762 h 5549951"/>
              <a:gd name="connsiteX30" fmla="*/ 4509084 w 4553364"/>
              <a:gd name="connsiteY30" fmla="*/ 1395707 h 5549951"/>
              <a:gd name="connsiteX31" fmla="*/ 4511926 w 4553364"/>
              <a:gd name="connsiteY31" fmla="*/ 1408524 h 5549951"/>
              <a:gd name="connsiteX32" fmla="*/ 4507185 w 4553364"/>
              <a:gd name="connsiteY32" fmla="*/ 1419109 h 5549951"/>
              <a:gd name="connsiteX33" fmla="*/ 4497001 w 4553364"/>
              <a:gd name="connsiteY33" fmla="*/ 1469337 h 5549951"/>
              <a:gd name="connsiteX34" fmla="*/ 4486104 w 4553364"/>
              <a:gd name="connsiteY34" fmla="*/ 1543038 h 5549951"/>
              <a:gd name="connsiteX35" fmla="*/ 4481223 w 4553364"/>
              <a:gd name="connsiteY35" fmla="*/ 1553997 h 5549951"/>
              <a:gd name="connsiteX36" fmla="*/ 4466795 w 4553364"/>
              <a:gd name="connsiteY36" fmla="*/ 1626071 h 5549951"/>
              <a:gd name="connsiteX37" fmla="*/ 4463080 w 4553364"/>
              <a:gd name="connsiteY37" fmla="*/ 1664103 h 5549951"/>
              <a:gd name="connsiteX38" fmla="*/ 4466740 w 4553364"/>
              <a:gd name="connsiteY38" fmla="*/ 1668558 h 5549951"/>
              <a:gd name="connsiteX39" fmla="*/ 4465090 w 4553364"/>
              <a:gd name="connsiteY39" fmla="*/ 1679756 h 5549951"/>
              <a:gd name="connsiteX40" fmla="*/ 4465502 w 4553364"/>
              <a:gd name="connsiteY40" fmla="*/ 1682815 h 5549951"/>
              <a:gd name="connsiteX41" fmla="*/ 4467013 w 4553364"/>
              <a:gd name="connsiteY41" fmla="*/ 1700268 h 5549951"/>
              <a:gd name="connsiteX42" fmla="*/ 4455543 w 4553364"/>
              <a:gd name="connsiteY42" fmla="*/ 1735163 h 5549951"/>
              <a:gd name="connsiteX43" fmla="*/ 4453483 w 4553364"/>
              <a:gd name="connsiteY43" fmla="*/ 1735289 h 5549951"/>
              <a:gd name="connsiteX44" fmla="*/ 4444985 w 4553364"/>
              <a:gd name="connsiteY44" fmla="*/ 1887374 h 5549951"/>
              <a:gd name="connsiteX45" fmla="*/ 4453676 w 4553364"/>
              <a:gd name="connsiteY45" fmla="*/ 1911536 h 5549951"/>
              <a:gd name="connsiteX46" fmla="*/ 4455954 w 4553364"/>
              <a:gd name="connsiteY46" fmla="*/ 1961755 h 5549951"/>
              <a:gd name="connsiteX47" fmla="*/ 4455073 w 4553364"/>
              <a:gd name="connsiteY47" fmla="*/ 1995384 h 5549951"/>
              <a:gd name="connsiteX48" fmla="*/ 4454611 w 4553364"/>
              <a:gd name="connsiteY48" fmla="*/ 2000244 h 5549951"/>
              <a:gd name="connsiteX49" fmla="*/ 4445491 w 4553364"/>
              <a:gd name="connsiteY49" fmla="*/ 2040142 h 5549951"/>
              <a:gd name="connsiteX50" fmla="*/ 4448756 w 4553364"/>
              <a:gd name="connsiteY50" fmla="*/ 2044087 h 5549951"/>
              <a:gd name="connsiteX51" fmla="*/ 4451597 w 4553364"/>
              <a:gd name="connsiteY51" fmla="*/ 2056904 h 5549951"/>
              <a:gd name="connsiteX52" fmla="*/ 4446856 w 4553364"/>
              <a:gd name="connsiteY52" fmla="*/ 2067489 h 5549951"/>
              <a:gd name="connsiteX53" fmla="*/ 4436672 w 4553364"/>
              <a:gd name="connsiteY53" fmla="*/ 2117719 h 5549951"/>
              <a:gd name="connsiteX54" fmla="*/ 4429341 w 4553364"/>
              <a:gd name="connsiteY54" fmla="*/ 2167300 h 5549951"/>
              <a:gd name="connsiteX55" fmla="*/ 4373258 w 4553364"/>
              <a:gd name="connsiteY55" fmla="*/ 3223633 h 5549951"/>
              <a:gd name="connsiteX56" fmla="*/ 4360472 w 4553364"/>
              <a:gd name="connsiteY56" fmla="*/ 3477281 h 5549951"/>
              <a:gd name="connsiteX57" fmla="*/ 4349387 w 4553364"/>
              <a:gd name="connsiteY57" fmla="*/ 3639984 h 5549951"/>
              <a:gd name="connsiteX58" fmla="*/ 4258626 w 4553364"/>
              <a:gd name="connsiteY58" fmla="*/ 5278921 h 5549951"/>
              <a:gd name="connsiteX59" fmla="*/ 4263924 w 4553364"/>
              <a:gd name="connsiteY59" fmla="*/ 5315626 h 5549951"/>
              <a:gd name="connsiteX60" fmla="*/ 4267458 w 4553364"/>
              <a:gd name="connsiteY60" fmla="*/ 5350090 h 5549951"/>
              <a:gd name="connsiteX61" fmla="*/ 4270290 w 4553364"/>
              <a:gd name="connsiteY61" fmla="*/ 5450399 h 5549951"/>
              <a:gd name="connsiteX62" fmla="*/ 4251733 w 4553364"/>
              <a:gd name="connsiteY62" fmla="*/ 5484804 h 5549951"/>
              <a:gd name="connsiteX63" fmla="*/ 4247081 w 4553364"/>
              <a:gd name="connsiteY63" fmla="*/ 5487504 h 5549951"/>
              <a:gd name="connsiteX64" fmla="*/ 4243624 w 4553364"/>
              <a:gd name="connsiteY64" fmla="*/ 5549951 h 5549951"/>
              <a:gd name="connsiteX65" fmla="*/ 0 w 4553364"/>
              <a:gd name="connsiteY65" fmla="*/ 5293146 h 5549951"/>
              <a:gd name="connsiteX66" fmla="*/ 4241 w 4553364"/>
              <a:gd name="connsiteY66" fmla="*/ 5239903 h 5549951"/>
              <a:gd name="connsiteX67" fmla="*/ 8461 w 4553364"/>
              <a:gd name="connsiteY67" fmla="*/ 5233298 h 5549951"/>
              <a:gd name="connsiteX68" fmla="*/ 8730 w 4553364"/>
              <a:gd name="connsiteY68" fmla="*/ 5230552 h 5549951"/>
              <a:gd name="connsiteX69" fmla="*/ 9000 w 4553364"/>
              <a:gd name="connsiteY69" fmla="*/ 5227804 h 5549951"/>
              <a:gd name="connsiteX70" fmla="*/ 9537 w 4553364"/>
              <a:gd name="connsiteY70" fmla="*/ 5222308 h 5549951"/>
              <a:gd name="connsiteX71" fmla="*/ 9222 w 4553364"/>
              <a:gd name="connsiteY71" fmla="*/ 5216405 h 5549951"/>
              <a:gd name="connsiteX72" fmla="*/ 8638 w 4553364"/>
              <a:gd name="connsiteY72" fmla="*/ 5213249 h 5549951"/>
              <a:gd name="connsiteX73" fmla="*/ 8907 w 4553364"/>
              <a:gd name="connsiteY73" fmla="*/ 5210500 h 5549951"/>
              <a:gd name="connsiteX74" fmla="*/ 8591 w 4553364"/>
              <a:gd name="connsiteY74" fmla="*/ 5204597 h 5549951"/>
              <a:gd name="connsiteX75" fmla="*/ 8008 w 4553364"/>
              <a:gd name="connsiteY75" fmla="*/ 5201441 h 5549951"/>
              <a:gd name="connsiteX76" fmla="*/ 7378 w 4553364"/>
              <a:gd name="connsiteY76" fmla="*/ 5189632 h 5549951"/>
              <a:gd name="connsiteX77" fmla="*/ 6794 w 4553364"/>
              <a:gd name="connsiteY77" fmla="*/ 5186477 h 5549951"/>
              <a:gd name="connsiteX78" fmla="*/ 7062 w 4553364"/>
              <a:gd name="connsiteY78" fmla="*/ 5183728 h 5549951"/>
              <a:gd name="connsiteX79" fmla="*/ 5627 w 4553364"/>
              <a:gd name="connsiteY79" fmla="*/ 5180163 h 5549951"/>
              <a:gd name="connsiteX80" fmla="*/ 11039 w 4553364"/>
              <a:gd name="connsiteY80" fmla="*/ 5116566 h 5549951"/>
              <a:gd name="connsiteX81" fmla="*/ 78653 w 4553364"/>
              <a:gd name="connsiteY81" fmla="*/ 3839310 h 5549951"/>
              <a:gd name="connsiteX82" fmla="*/ 303343 w 4553364"/>
              <a:gd name="connsiteY82" fmla="*/ 0 h 5549951"/>
              <a:gd name="connsiteX0" fmla="*/ 303549 w 4553570"/>
              <a:gd name="connsiteY0" fmla="*/ 0 h 5549951"/>
              <a:gd name="connsiteX1" fmla="*/ 3305735 w 4553570"/>
              <a:gd name="connsiteY1" fmla="*/ 171842 h 5549951"/>
              <a:gd name="connsiteX2" fmla="*/ 4134546 w 4553570"/>
              <a:gd name="connsiteY2" fmla="*/ 226950 h 5549951"/>
              <a:gd name="connsiteX3" fmla="*/ 4507740 w 4553570"/>
              <a:gd name="connsiteY3" fmla="*/ 247374 h 5549951"/>
              <a:gd name="connsiteX4" fmla="*/ 4535619 w 4553570"/>
              <a:gd name="connsiteY4" fmla="*/ 269179 h 5549951"/>
              <a:gd name="connsiteX5" fmla="*/ 4533845 w 4553570"/>
              <a:gd name="connsiteY5" fmla="*/ 300930 h 5549951"/>
              <a:gd name="connsiteX6" fmla="*/ 4536767 w 4553570"/>
              <a:gd name="connsiteY6" fmla="*/ 302647 h 5549951"/>
              <a:gd name="connsiteX7" fmla="*/ 4553193 w 4553570"/>
              <a:gd name="connsiteY7" fmla="*/ 334222 h 5549951"/>
              <a:gd name="connsiteX8" fmla="*/ 4530932 w 4553570"/>
              <a:gd name="connsiteY8" fmla="*/ 391868 h 5549951"/>
              <a:gd name="connsiteX9" fmla="*/ 4527444 w 4553570"/>
              <a:gd name="connsiteY9" fmla="*/ 415489 h 5549951"/>
              <a:gd name="connsiteX10" fmla="*/ 4522339 w 4553570"/>
              <a:gd name="connsiteY10" fmla="*/ 506828 h 5549951"/>
              <a:gd name="connsiteX11" fmla="*/ 4521689 w 4553570"/>
              <a:gd name="connsiteY11" fmla="*/ 553245 h 5549951"/>
              <a:gd name="connsiteX12" fmla="*/ 4518590 w 4553570"/>
              <a:gd name="connsiteY12" fmla="*/ 581709 h 5549951"/>
              <a:gd name="connsiteX13" fmla="*/ 4517921 w 4553570"/>
              <a:gd name="connsiteY13" fmla="*/ 585890 h 5549951"/>
              <a:gd name="connsiteX14" fmla="*/ 4504984 w 4553570"/>
              <a:gd name="connsiteY14" fmla="*/ 817404 h 5549951"/>
              <a:gd name="connsiteX15" fmla="*/ 4506697 w 4553570"/>
              <a:gd name="connsiteY15" fmla="*/ 822238 h 5549951"/>
              <a:gd name="connsiteX16" fmla="*/ 4504546 w 4553570"/>
              <a:gd name="connsiteY16" fmla="*/ 846069 h 5549951"/>
              <a:gd name="connsiteX17" fmla="*/ 4502946 w 4553570"/>
              <a:gd name="connsiteY17" fmla="*/ 853854 h 5549951"/>
              <a:gd name="connsiteX18" fmla="*/ 4496708 w 4553570"/>
              <a:gd name="connsiteY18" fmla="*/ 965485 h 5549951"/>
              <a:gd name="connsiteX19" fmla="*/ 4498785 w 4553570"/>
              <a:gd name="connsiteY19" fmla="*/ 966385 h 5549951"/>
              <a:gd name="connsiteX20" fmla="*/ 4502904 w 4553570"/>
              <a:gd name="connsiteY20" fmla="*/ 1002567 h 5549951"/>
              <a:gd name="connsiteX21" fmla="*/ 4498106 w 4553570"/>
              <a:gd name="connsiteY21" fmla="*/ 1101094 h 5549951"/>
              <a:gd name="connsiteX22" fmla="*/ 4498001 w 4553570"/>
              <a:gd name="connsiteY22" fmla="*/ 1159389 h 5549951"/>
              <a:gd name="connsiteX23" fmla="*/ 4502304 w 4553570"/>
              <a:gd name="connsiteY23" fmla="*/ 1180505 h 5549951"/>
              <a:gd name="connsiteX24" fmla="*/ 4505394 w 4553570"/>
              <a:gd name="connsiteY24" fmla="*/ 1210687 h 5549951"/>
              <a:gd name="connsiteX25" fmla="*/ 4514211 w 4553570"/>
              <a:gd name="connsiteY25" fmla="*/ 1263157 h 5549951"/>
              <a:gd name="connsiteX26" fmla="*/ 4516488 w 4553570"/>
              <a:gd name="connsiteY26" fmla="*/ 1313374 h 5549951"/>
              <a:gd name="connsiteX27" fmla="*/ 4515608 w 4553570"/>
              <a:gd name="connsiteY27" fmla="*/ 1347004 h 5549951"/>
              <a:gd name="connsiteX28" fmla="*/ 4515145 w 4553570"/>
              <a:gd name="connsiteY28" fmla="*/ 1351864 h 5549951"/>
              <a:gd name="connsiteX29" fmla="*/ 4506026 w 4553570"/>
              <a:gd name="connsiteY29" fmla="*/ 1391762 h 5549951"/>
              <a:gd name="connsiteX30" fmla="*/ 4509290 w 4553570"/>
              <a:gd name="connsiteY30" fmla="*/ 1395707 h 5549951"/>
              <a:gd name="connsiteX31" fmla="*/ 4512132 w 4553570"/>
              <a:gd name="connsiteY31" fmla="*/ 1408524 h 5549951"/>
              <a:gd name="connsiteX32" fmla="*/ 4507391 w 4553570"/>
              <a:gd name="connsiteY32" fmla="*/ 1419109 h 5549951"/>
              <a:gd name="connsiteX33" fmla="*/ 4497207 w 4553570"/>
              <a:gd name="connsiteY33" fmla="*/ 1469337 h 5549951"/>
              <a:gd name="connsiteX34" fmla="*/ 4486310 w 4553570"/>
              <a:gd name="connsiteY34" fmla="*/ 1543038 h 5549951"/>
              <a:gd name="connsiteX35" fmla="*/ 4481429 w 4553570"/>
              <a:gd name="connsiteY35" fmla="*/ 1553997 h 5549951"/>
              <a:gd name="connsiteX36" fmla="*/ 4467001 w 4553570"/>
              <a:gd name="connsiteY36" fmla="*/ 1626071 h 5549951"/>
              <a:gd name="connsiteX37" fmla="*/ 4463286 w 4553570"/>
              <a:gd name="connsiteY37" fmla="*/ 1664103 h 5549951"/>
              <a:gd name="connsiteX38" fmla="*/ 4466946 w 4553570"/>
              <a:gd name="connsiteY38" fmla="*/ 1668558 h 5549951"/>
              <a:gd name="connsiteX39" fmla="*/ 4465296 w 4553570"/>
              <a:gd name="connsiteY39" fmla="*/ 1679756 h 5549951"/>
              <a:gd name="connsiteX40" fmla="*/ 4465708 w 4553570"/>
              <a:gd name="connsiteY40" fmla="*/ 1682815 h 5549951"/>
              <a:gd name="connsiteX41" fmla="*/ 4467219 w 4553570"/>
              <a:gd name="connsiteY41" fmla="*/ 1700268 h 5549951"/>
              <a:gd name="connsiteX42" fmla="*/ 4455749 w 4553570"/>
              <a:gd name="connsiteY42" fmla="*/ 1735163 h 5549951"/>
              <a:gd name="connsiteX43" fmla="*/ 4453689 w 4553570"/>
              <a:gd name="connsiteY43" fmla="*/ 1735289 h 5549951"/>
              <a:gd name="connsiteX44" fmla="*/ 4445191 w 4553570"/>
              <a:gd name="connsiteY44" fmla="*/ 1887374 h 5549951"/>
              <a:gd name="connsiteX45" fmla="*/ 4453882 w 4553570"/>
              <a:gd name="connsiteY45" fmla="*/ 1911536 h 5549951"/>
              <a:gd name="connsiteX46" fmla="*/ 4456160 w 4553570"/>
              <a:gd name="connsiteY46" fmla="*/ 1961755 h 5549951"/>
              <a:gd name="connsiteX47" fmla="*/ 4455279 w 4553570"/>
              <a:gd name="connsiteY47" fmla="*/ 1995384 h 5549951"/>
              <a:gd name="connsiteX48" fmla="*/ 4454817 w 4553570"/>
              <a:gd name="connsiteY48" fmla="*/ 2000244 h 5549951"/>
              <a:gd name="connsiteX49" fmla="*/ 4445697 w 4553570"/>
              <a:gd name="connsiteY49" fmla="*/ 2040142 h 5549951"/>
              <a:gd name="connsiteX50" fmla="*/ 4448962 w 4553570"/>
              <a:gd name="connsiteY50" fmla="*/ 2044087 h 5549951"/>
              <a:gd name="connsiteX51" fmla="*/ 4451803 w 4553570"/>
              <a:gd name="connsiteY51" fmla="*/ 2056904 h 5549951"/>
              <a:gd name="connsiteX52" fmla="*/ 4447062 w 4553570"/>
              <a:gd name="connsiteY52" fmla="*/ 2067489 h 5549951"/>
              <a:gd name="connsiteX53" fmla="*/ 4436878 w 4553570"/>
              <a:gd name="connsiteY53" fmla="*/ 2117719 h 5549951"/>
              <a:gd name="connsiteX54" fmla="*/ 4429547 w 4553570"/>
              <a:gd name="connsiteY54" fmla="*/ 2167300 h 5549951"/>
              <a:gd name="connsiteX55" fmla="*/ 4373464 w 4553570"/>
              <a:gd name="connsiteY55" fmla="*/ 3223633 h 5549951"/>
              <a:gd name="connsiteX56" fmla="*/ 4360678 w 4553570"/>
              <a:gd name="connsiteY56" fmla="*/ 3477281 h 5549951"/>
              <a:gd name="connsiteX57" fmla="*/ 4349593 w 4553570"/>
              <a:gd name="connsiteY57" fmla="*/ 3639984 h 5549951"/>
              <a:gd name="connsiteX58" fmla="*/ 4258832 w 4553570"/>
              <a:gd name="connsiteY58" fmla="*/ 5278921 h 5549951"/>
              <a:gd name="connsiteX59" fmla="*/ 4264130 w 4553570"/>
              <a:gd name="connsiteY59" fmla="*/ 5315626 h 5549951"/>
              <a:gd name="connsiteX60" fmla="*/ 4267664 w 4553570"/>
              <a:gd name="connsiteY60" fmla="*/ 5350090 h 5549951"/>
              <a:gd name="connsiteX61" fmla="*/ 4270496 w 4553570"/>
              <a:gd name="connsiteY61" fmla="*/ 5450399 h 5549951"/>
              <a:gd name="connsiteX62" fmla="*/ 4251939 w 4553570"/>
              <a:gd name="connsiteY62" fmla="*/ 5484804 h 5549951"/>
              <a:gd name="connsiteX63" fmla="*/ 4247287 w 4553570"/>
              <a:gd name="connsiteY63" fmla="*/ 5487504 h 5549951"/>
              <a:gd name="connsiteX64" fmla="*/ 4243830 w 4553570"/>
              <a:gd name="connsiteY64" fmla="*/ 5549951 h 5549951"/>
              <a:gd name="connsiteX65" fmla="*/ 0 w 4553570"/>
              <a:gd name="connsiteY65" fmla="*/ 5309929 h 5549951"/>
              <a:gd name="connsiteX66" fmla="*/ 4447 w 4553570"/>
              <a:gd name="connsiteY66" fmla="*/ 5239903 h 5549951"/>
              <a:gd name="connsiteX67" fmla="*/ 8667 w 4553570"/>
              <a:gd name="connsiteY67" fmla="*/ 5233298 h 5549951"/>
              <a:gd name="connsiteX68" fmla="*/ 8936 w 4553570"/>
              <a:gd name="connsiteY68" fmla="*/ 5230552 h 5549951"/>
              <a:gd name="connsiteX69" fmla="*/ 9206 w 4553570"/>
              <a:gd name="connsiteY69" fmla="*/ 5227804 h 5549951"/>
              <a:gd name="connsiteX70" fmla="*/ 9743 w 4553570"/>
              <a:gd name="connsiteY70" fmla="*/ 5222308 h 5549951"/>
              <a:gd name="connsiteX71" fmla="*/ 9428 w 4553570"/>
              <a:gd name="connsiteY71" fmla="*/ 5216405 h 5549951"/>
              <a:gd name="connsiteX72" fmla="*/ 8844 w 4553570"/>
              <a:gd name="connsiteY72" fmla="*/ 5213249 h 5549951"/>
              <a:gd name="connsiteX73" fmla="*/ 9113 w 4553570"/>
              <a:gd name="connsiteY73" fmla="*/ 5210500 h 5549951"/>
              <a:gd name="connsiteX74" fmla="*/ 8797 w 4553570"/>
              <a:gd name="connsiteY74" fmla="*/ 5204597 h 5549951"/>
              <a:gd name="connsiteX75" fmla="*/ 8214 w 4553570"/>
              <a:gd name="connsiteY75" fmla="*/ 5201441 h 5549951"/>
              <a:gd name="connsiteX76" fmla="*/ 7584 w 4553570"/>
              <a:gd name="connsiteY76" fmla="*/ 5189632 h 5549951"/>
              <a:gd name="connsiteX77" fmla="*/ 7000 w 4553570"/>
              <a:gd name="connsiteY77" fmla="*/ 5186477 h 5549951"/>
              <a:gd name="connsiteX78" fmla="*/ 7268 w 4553570"/>
              <a:gd name="connsiteY78" fmla="*/ 5183728 h 5549951"/>
              <a:gd name="connsiteX79" fmla="*/ 5833 w 4553570"/>
              <a:gd name="connsiteY79" fmla="*/ 5180163 h 5549951"/>
              <a:gd name="connsiteX80" fmla="*/ 11245 w 4553570"/>
              <a:gd name="connsiteY80" fmla="*/ 5116566 h 5549951"/>
              <a:gd name="connsiteX81" fmla="*/ 78859 w 4553570"/>
              <a:gd name="connsiteY81" fmla="*/ 3839310 h 5549951"/>
              <a:gd name="connsiteX82" fmla="*/ 303549 w 4553570"/>
              <a:gd name="connsiteY82" fmla="*/ 0 h 5549951"/>
              <a:gd name="connsiteX0" fmla="*/ 303617 w 4553638"/>
              <a:gd name="connsiteY0" fmla="*/ 0 h 5549951"/>
              <a:gd name="connsiteX1" fmla="*/ 3305803 w 4553638"/>
              <a:gd name="connsiteY1" fmla="*/ 171842 h 5549951"/>
              <a:gd name="connsiteX2" fmla="*/ 4134614 w 4553638"/>
              <a:gd name="connsiteY2" fmla="*/ 226950 h 5549951"/>
              <a:gd name="connsiteX3" fmla="*/ 4507808 w 4553638"/>
              <a:gd name="connsiteY3" fmla="*/ 247374 h 5549951"/>
              <a:gd name="connsiteX4" fmla="*/ 4535687 w 4553638"/>
              <a:gd name="connsiteY4" fmla="*/ 269179 h 5549951"/>
              <a:gd name="connsiteX5" fmla="*/ 4533913 w 4553638"/>
              <a:gd name="connsiteY5" fmla="*/ 300930 h 5549951"/>
              <a:gd name="connsiteX6" fmla="*/ 4536835 w 4553638"/>
              <a:gd name="connsiteY6" fmla="*/ 302647 h 5549951"/>
              <a:gd name="connsiteX7" fmla="*/ 4553261 w 4553638"/>
              <a:gd name="connsiteY7" fmla="*/ 334222 h 5549951"/>
              <a:gd name="connsiteX8" fmla="*/ 4531000 w 4553638"/>
              <a:gd name="connsiteY8" fmla="*/ 391868 h 5549951"/>
              <a:gd name="connsiteX9" fmla="*/ 4527512 w 4553638"/>
              <a:gd name="connsiteY9" fmla="*/ 415489 h 5549951"/>
              <a:gd name="connsiteX10" fmla="*/ 4522407 w 4553638"/>
              <a:gd name="connsiteY10" fmla="*/ 506828 h 5549951"/>
              <a:gd name="connsiteX11" fmla="*/ 4521757 w 4553638"/>
              <a:gd name="connsiteY11" fmla="*/ 553245 h 5549951"/>
              <a:gd name="connsiteX12" fmla="*/ 4518658 w 4553638"/>
              <a:gd name="connsiteY12" fmla="*/ 581709 h 5549951"/>
              <a:gd name="connsiteX13" fmla="*/ 4517989 w 4553638"/>
              <a:gd name="connsiteY13" fmla="*/ 585890 h 5549951"/>
              <a:gd name="connsiteX14" fmla="*/ 4505052 w 4553638"/>
              <a:gd name="connsiteY14" fmla="*/ 817404 h 5549951"/>
              <a:gd name="connsiteX15" fmla="*/ 4506765 w 4553638"/>
              <a:gd name="connsiteY15" fmla="*/ 822238 h 5549951"/>
              <a:gd name="connsiteX16" fmla="*/ 4504614 w 4553638"/>
              <a:gd name="connsiteY16" fmla="*/ 846069 h 5549951"/>
              <a:gd name="connsiteX17" fmla="*/ 4503014 w 4553638"/>
              <a:gd name="connsiteY17" fmla="*/ 853854 h 5549951"/>
              <a:gd name="connsiteX18" fmla="*/ 4496776 w 4553638"/>
              <a:gd name="connsiteY18" fmla="*/ 965485 h 5549951"/>
              <a:gd name="connsiteX19" fmla="*/ 4498853 w 4553638"/>
              <a:gd name="connsiteY19" fmla="*/ 966385 h 5549951"/>
              <a:gd name="connsiteX20" fmla="*/ 4502972 w 4553638"/>
              <a:gd name="connsiteY20" fmla="*/ 1002567 h 5549951"/>
              <a:gd name="connsiteX21" fmla="*/ 4498174 w 4553638"/>
              <a:gd name="connsiteY21" fmla="*/ 1101094 h 5549951"/>
              <a:gd name="connsiteX22" fmla="*/ 4498069 w 4553638"/>
              <a:gd name="connsiteY22" fmla="*/ 1159389 h 5549951"/>
              <a:gd name="connsiteX23" fmla="*/ 4502372 w 4553638"/>
              <a:gd name="connsiteY23" fmla="*/ 1180505 h 5549951"/>
              <a:gd name="connsiteX24" fmla="*/ 4505462 w 4553638"/>
              <a:gd name="connsiteY24" fmla="*/ 1210687 h 5549951"/>
              <a:gd name="connsiteX25" fmla="*/ 4514279 w 4553638"/>
              <a:gd name="connsiteY25" fmla="*/ 1263157 h 5549951"/>
              <a:gd name="connsiteX26" fmla="*/ 4516556 w 4553638"/>
              <a:gd name="connsiteY26" fmla="*/ 1313374 h 5549951"/>
              <a:gd name="connsiteX27" fmla="*/ 4515676 w 4553638"/>
              <a:gd name="connsiteY27" fmla="*/ 1347004 h 5549951"/>
              <a:gd name="connsiteX28" fmla="*/ 4515213 w 4553638"/>
              <a:gd name="connsiteY28" fmla="*/ 1351864 h 5549951"/>
              <a:gd name="connsiteX29" fmla="*/ 4506094 w 4553638"/>
              <a:gd name="connsiteY29" fmla="*/ 1391762 h 5549951"/>
              <a:gd name="connsiteX30" fmla="*/ 4509358 w 4553638"/>
              <a:gd name="connsiteY30" fmla="*/ 1395707 h 5549951"/>
              <a:gd name="connsiteX31" fmla="*/ 4512200 w 4553638"/>
              <a:gd name="connsiteY31" fmla="*/ 1408524 h 5549951"/>
              <a:gd name="connsiteX32" fmla="*/ 4507459 w 4553638"/>
              <a:gd name="connsiteY32" fmla="*/ 1419109 h 5549951"/>
              <a:gd name="connsiteX33" fmla="*/ 4497275 w 4553638"/>
              <a:gd name="connsiteY33" fmla="*/ 1469337 h 5549951"/>
              <a:gd name="connsiteX34" fmla="*/ 4486378 w 4553638"/>
              <a:gd name="connsiteY34" fmla="*/ 1543038 h 5549951"/>
              <a:gd name="connsiteX35" fmla="*/ 4481497 w 4553638"/>
              <a:gd name="connsiteY35" fmla="*/ 1553997 h 5549951"/>
              <a:gd name="connsiteX36" fmla="*/ 4467069 w 4553638"/>
              <a:gd name="connsiteY36" fmla="*/ 1626071 h 5549951"/>
              <a:gd name="connsiteX37" fmla="*/ 4463354 w 4553638"/>
              <a:gd name="connsiteY37" fmla="*/ 1664103 h 5549951"/>
              <a:gd name="connsiteX38" fmla="*/ 4467014 w 4553638"/>
              <a:gd name="connsiteY38" fmla="*/ 1668558 h 5549951"/>
              <a:gd name="connsiteX39" fmla="*/ 4465364 w 4553638"/>
              <a:gd name="connsiteY39" fmla="*/ 1679756 h 5549951"/>
              <a:gd name="connsiteX40" fmla="*/ 4465776 w 4553638"/>
              <a:gd name="connsiteY40" fmla="*/ 1682815 h 5549951"/>
              <a:gd name="connsiteX41" fmla="*/ 4467287 w 4553638"/>
              <a:gd name="connsiteY41" fmla="*/ 1700268 h 5549951"/>
              <a:gd name="connsiteX42" fmla="*/ 4455817 w 4553638"/>
              <a:gd name="connsiteY42" fmla="*/ 1735163 h 5549951"/>
              <a:gd name="connsiteX43" fmla="*/ 4453757 w 4553638"/>
              <a:gd name="connsiteY43" fmla="*/ 1735289 h 5549951"/>
              <a:gd name="connsiteX44" fmla="*/ 4445259 w 4553638"/>
              <a:gd name="connsiteY44" fmla="*/ 1887374 h 5549951"/>
              <a:gd name="connsiteX45" fmla="*/ 4453950 w 4553638"/>
              <a:gd name="connsiteY45" fmla="*/ 1911536 h 5549951"/>
              <a:gd name="connsiteX46" fmla="*/ 4456228 w 4553638"/>
              <a:gd name="connsiteY46" fmla="*/ 1961755 h 5549951"/>
              <a:gd name="connsiteX47" fmla="*/ 4455347 w 4553638"/>
              <a:gd name="connsiteY47" fmla="*/ 1995384 h 5549951"/>
              <a:gd name="connsiteX48" fmla="*/ 4454885 w 4553638"/>
              <a:gd name="connsiteY48" fmla="*/ 2000244 h 5549951"/>
              <a:gd name="connsiteX49" fmla="*/ 4445765 w 4553638"/>
              <a:gd name="connsiteY49" fmla="*/ 2040142 h 5549951"/>
              <a:gd name="connsiteX50" fmla="*/ 4449030 w 4553638"/>
              <a:gd name="connsiteY50" fmla="*/ 2044087 h 5549951"/>
              <a:gd name="connsiteX51" fmla="*/ 4451871 w 4553638"/>
              <a:gd name="connsiteY51" fmla="*/ 2056904 h 5549951"/>
              <a:gd name="connsiteX52" fmla="*/ 4447130 w 4553638"/>
              <a:gd name="connsiteY52" fmla="*/ 2067489 h 5549951"/>
              <a:gd name="connsiteX53" fmla="*/ 4436946 w 4553638"/>
              <a:gd name="connsiteY53" fmla="*/ 2117719 h 5549951"/>
              <a:gd name="connsiteX54" fmla="*/ 4429615 w 4553638"/>
              <a:gd name="connsiteY54" fmla="*/ 2167300 h 5549951"/>
              <a:gd name="connsiteX55" fmla="*/ 4373532 w 4553638"/>
              <a:gd name="connsiteY55" fmla="*/ 3223633 h 5549951"/>
              <a:gd name="connsiteX56" fmla="*/ 4360746 w 4553638"/>
              <a:gd name="connsiteY56" fmla="*/ 3477281 h 5549951"/>
              <a:gd name="connsiteX57" fmla="*/ 4349661 w 4553638"/>
              <a:gd name="connsiteY57" fmla="*/ 3639984 h 5549951"/>
              <a:gd name="connsiteX58" fmla="*/ 4258900 w 4553638"/>
              <a:gd name="connsiteY58" fmla="*/ 5278921 h 5549951"/>
              <a:gd name="connsiteX59" fmla="*/ 4264198 w 4553638"/>
              <a:gd name="connsiteY59" fmla="*/ 5315626 h 5549951"/>
              <a:gd name="connsiteX60" fmla="*/ 4267732 w 4553638"/>
              <a:gd name="connsiteY60" fmla="*/ 5350090 h 5549951"/>
              <a:gd name="connsiteX61" fmla="*/ 4270564 w 4553638"/>
              <a:gd name="connsiteY61" fmla="*/ 5450399 h 5549951"/>
              <a:gd name="connsiteX62" fmla="*/ 4252007 w 4553638"/>
              <a:gd name="connsiteY62" fmla="*/ 5484804 h 5549951"/>
              <a:gd name="connsiteX63" fmla="*/ 4247355 w 4553638"/>
              <a:gd name="connsiteY63" fmla="*/ 5487504 h 5549951"/>
              <a:gd name="connsiteX64" fmla="*/ 4243898 w 4553638"/>
              <a:gd name="connsiteY64" fmla="*/ 5549951 h 5549951"/>
              <a:gd name="connsiteX65" fmla="*/ 0 w 4553638"/>
              <a:gd name="connsiteY65" fmla="*/ 5315524 h 5549951"/>
              <a:gd name="connsiteX66" fmla="*/ 4515 w 4553638"/>
              <a:gd name="connsiteY66" fmla="*/ 5239903 h 5549951"/>
              <a:gd name="connsiteX67" fmla="*/ 8735 w 4553638"/>
              <a:gd name="connsiteY67" fmla="*/ 5233298 h 5549951"/>
              <a:gd name="connsiteX68" fmla="*/ 9004 w 4553638"/>
              <a:gd name="connsiteY68" fmla="*/ 5230552 h 5549951"/>
              <a:gd name="connsiteX69" fmla="*/ 9274 w 4553638"/>
              <a:gd name="connsiteY69" fmla="*/ 5227804 h 5549951"/>
              <a:gd name="connsiteX70" fmla="*/ 9811 w 4553638"/>
              <a:gd name="connsiteY70" fmla="*/ 5222308 h 5549951"/>
              <a:gd name="connsiteX71" fmla="*/ 9496 w 4553638"/>
              <a:gd name="connsiteY71" fmla="*/ 5216405 h 5549951"/>
              <a:gd name="connsiteX72" fmla="*/ 8912 w 4553638"/>
              <a:gd name="connsiteY72" fmla="*/ 5213249 h 5549951"/>
              <a:gd name="connsiteX73" fmla="*/ 9181 w 4553638"/>
              <a:gd name="connsiteY73" fmla="*/ 5210500 h 5549951"/>
              <a:gd name="connsiteX74" fmla="*/ 8865 w 4553638"/>
              <a:gd name="connsiteY74" fmla="*/ 5204597 h 5549951"/>
              <a:gd name="connsiteX75" fmla="*/ 8282 w 4553638"/>
              <a:gd name="connsiteY75" fmla="*/ 5201441 h 5549951"/>
              <a:gd name="connsiteX76" fmla="*/ 7652 w 4553638"/>
              <a:gd name="connsiteY76" fmla="*/ 5189632 h 5549951"/>
              <a:gd name="connsiteX77" fmla="*/ 7068 w 4553638"/>
              <a:gd name="connsiteY77" fmla="*/ 5186477 h 5549951"/>
              <a:gd name="connsiteX78" fmla="*/ 7336 w 4553638"/>
              <a:gd name="connsiteY78" fmla="*/ 5183728 h 5549951"/>
              <a:gd name="connsiteX79" fmla="*/ 5901 w 4553638"/>
              <a:gd name="connsiteY79" fmla="*/ 5180163 h 5549951"/>
              <a:gd name="connsiteX80" fmla="*/ 11313 w 4553638"/>
              <a:gd name="connsiteY80" fmla="*/ 5116566 h 5549951"/>
              <a:gd name="connsiteX81" fmla="*/ 78927 w 4553638"/>
              <a:gd name="connsiteY81" fmla="*/ 3839310 h 5549951"/>
              <a:gd name="connsiteX82" fmla="*/ 303617 w 4553638"/>
              <a:gd name="connsiteY82" fmla="*/ 0 h 554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553638" h="5549951">
                <a:moveTo>
                  <a:pt x="303617" y="0"/>
                </a:moveTo>
                <a:cubicBezTo>
                  <a:pt x="628364" y="31218"/>
                  <a:pt x="2667304" y="134017"/>
                  <a:pt x="3305803" y="171842"/>
                </a:cubicBezTo>
                <a:lnTo>
                  <a:pt x="4134614" y="226950"/>
                </a:lnTo>
                <a:lnTo>
                  <a:pt x="4507808" y="247374"/>
                </a:lnTo>
                <a:lnTo>
                  <a:pt x="4535687" y="269179"/>
                </a:lnTo>
                <a:cubicBezTo>
                  <a:pt x="4535096" y="279763"/>
                  <a:pt x="4534504" y="290346"/>
                  <a:pt x="4533913" y="300930"/>
                </a:cubicBezTo>
                <a:lnTo>
                  <a:pt x="4536835" y="302647"/>
                </a:lnTo>
                <a:cubicBezTo>
                  <a:pt x="4546433" y="304354"/>
                  <a:pt x="4555631" y="291327"/>
                  <a:pt x="4553261" y="334222"/>
                </a:cubicBezTo>
                <a:cubicBezTo>
                  <a:pt x="4542620" y="354710"/>
                  <a:pt x="4535606" y="373686"/>
                  <a:pt x="4531000" y="391868"/>
                </a:cubicBezTo>
                <a:lnTo>
                  <a:pt x="4527512" y="415489"/>
                </a:lnTo>
                <a:lnTo>
                  <a:pt x="4522407" y="506828"/>
                </a:lnTo>
                <a:cubicBezTo>
                  <a:pt x="4522190" y="522300"/>
                  <a:pt x="4521974" y="537773"/>
                  <a:pt x="4521757" y="553245"/>
                </a:cubicBezTo>
                <a:cubicBezTo>
                  <a:pt x="4521486" y="558170"/>
                  <a:pt x="4520392" y="568699"/>
                  <a:pt x="4518658" y="581709"/>
                </a:cubicBezTo>
                <a:lnTo>
                  <a:pt x="4517989" y="585890"/>
                </a:lnTo>
                <a:lnTo>
                  <a:pt x="4505052" y="817404"/>
                </a:lnTo>
                <a:lnTo>
                  <a:pt x="4506765" y="822238"/>
                </a:lnTo>
                <a:cubicBezTo>
                  <a:pt x="4507267" y="829783"/>
                  <a:pt x="4506186" y="837845"/>
                  <a:pt x="4504614" y="846069"/>
                </a:cubicBezTo>
                <a:lnTo>
                  <a:pt x="4503014" y="853854"/>
                </a:lnTo>
                <a:lnTo>
                  <a:pt x="4496776" y="965485"/>
                </a:lnTo>
                <a:lnTo>
                  <a:pt x="4498853" y="966385"/>
                </a:lnTo>
                <a:cubicBezTo>
                  <a:pt x="4500294" y="972743"/>
                  <a:pt x="4503085" y="980116"/>
                  <a:pt x="4502972" y="1002567"/>
                </a:cubicBezTo>
                <a:cubicBezTo>
                  <a:pt x="4492134" y="1029868"/>
                  <a:pt x="4512590" y="1067217"/>
                  <a:pt x="4498174" y="1101094"/>
                </a:cubicBezTo>
                <a:cubicBezTo>
                  <a:pt x="4494447" y="1113552"/>
                  <a:pt x="4492555" y="1152106"/>
                  <a:pt x="4498069" y="1159389"/>
                </a:cubicBezTo>
                <a:cubicBezTo>
                  <a:pt x="4498884" y="1167426"/>
                  <a:pt x="4496227" y="1176807"/>
                  <a:pt x="4502372" y="1180505"/>
                </a:cubicBezTo>
                <a:cubicBezTo>
                  <a:pt x="4509671" y="1186625"/>
                  <a:pt x="4496190" y="1214705"/>
                  <a:pt x="4505462" y="1210687"/>
                </a:cubicBezTo>
                <a:cubicBezTo>
                  <a:pt x="4496186" y="1230628"/>
                  <a:pt x="4511297" y="1246424"/>
                  <a:pt x="4514279" y="1263157"/>
                </a:cubicBezTo>
                <a:lnTo>
                  <a:pt x="4516556" y="1313374"/>
                </a:lnTo>
                <a:cubicBezTo>
                  <a:pt x="4516263" y="1324584"/>
                  <a:pt x="4515969" y="1335794"/>
                  <a:pt x="4515676" y="1347004"/>
                </a:cubicBezTo>
                <a:cubicBezTo>
                  <a:pt x="4515522" y="1348624"/>
                  <a:pt x="4515367" y="1350244"/>
                  <a:pt x="4515213" y="1351864"/>
                </a:cubicBezTo>
                <a:lnTo>
                  <a:pt x="4506094" y="1391762"/>
                </a:lnTo>
                <a:cubicBezTo>
                  <a:pt x="4507300" y="1392770"/>
                  <a:pt x="4508402" y="1394098"/>
                  <a:pt x="4509358" y="1395707"/>
                </a:cubicBezTo>
                <a:lnTo>
                  <a:pt x="4512200" y="1408524"/>
                </a:lnTo>
                <a:lnTo>
                  <a:pt x="4507459" y="1419109"/>
                </a:lnTo>
                <a:lnTo>
                  <a:pt x="4497275" y="1469337"/>
                </a:lnTo>
                <a:lnTo>
                  <a:pt x="4486378" y="1543038"/>
                </a:lnTo>
                <a:lnTo>
                  <a:pt x="4481497" y="1553997"/>
                </a:lnTo>
                <a:cubicBezTo>
                  <a:pt x="4475406" y="1579288"/>
                  <a:pt x="4478554" y="1610368"/>
                  <a:pt x="4467069" y="1626071"/>
                </a:cubicBezTo>
                <a:lnTo>
                  <a:pt x="4463354" y="1664103"/>
                </a:lnTo>
                <a:lnTo>
                  <a:pt x="4467014" y="1668558"/>
                </a:lnTo>
                <a:lnTo>
                  <a:pt x="4465364" y="1679756"/>
                </a:lnTo>
                <a:cubicBezTo>
                  <a:pt x="4465501" y="1680776"/>
                  <a:pt x="4465639" y="1681795"/>
                  <a:pt x="4465776" y="1682815"/>
                </a:cubicBezTo>
                <a:cubicBezTo>
                  <a:pt x="4466583" y="1688654"/>
                  <a:pt x="4467240" y="1694439"/>
                  <a:pt x="4467287" y="1700268"/>
                </a:cubicBezTo>
                <a:cubicBezTo>
                  <a:pt x="4452715" y="1697000"/>
                  <a:pt x="4458424" y="1726126"/>
                  <a:pt x="4455817" y="1735163"/>
                </a:cubicBezTo>
                <a:lnTo>
                  <a:pt x="4453757" y="1735289"/>
                </a:lnTo>
                <a:lnTo>
                  <a:pt x="4445259" y="1887374"/>
                </a:lnTo>
                <a:lnTo>
                  <a:pt x="4453950" y="1911536"/>
                </a:lnTo>
                <a:cubicBezTo>
                  <a:pt x="4454709" y="1928276"/>
                  <a:pt x="4455469" y="1945015"/>
                  <a:pt x="4456228" y="1961755"/>
                </a:cubicBezTo>
                <a:cubicBezTo>
                  <a:pt x="4455934" y="1972965"/>
                  <a:pt x="4455641" y="1984174"/>
                  <a:pt x="4455347" y="1995384"/>
                </a:cubicBezTo>
                <a:lnTo>
                  <a:pt x="4454885" y="2000244"/>
                </a:lnTo>
                <a:lnTo>
                  <a:pt x="4445765" y="2040142"/>
                </a:lnTo>
                <a:cubicBezTo>
                  <a:pt x="4446972" y="2041150"/>
                  <a:pt x="4448073" y="2042479"/>
                  <a:pt x="4449030" y="2044087"/>
                </a:cubicBezTo>
                <a:lnTo>
                  <a:pt x="4451871" y="2056904"/>
                </a:lnTo>
                <a:lnTo>
                  <a:pt x="4447130" y="2067489"/>
                </a:lnTo>
                <a:lnTo>
                  <a:pt x="4436946" y="2117719"/>
                </a:lnTo>
                <a:lnTo>
                  <a:pt x="4429615" y="2167300"/>
                </a:lnTo>
                <a:cubicBezTo>
                  <a:pt x="4410921" y="2519411"/>
                  <a:pt x="4377147" y="2876607"/>
                  <a:pt x="4373532" y="3223633"/>
                </a:cubicBezTo>
                <a:cubicBezTo>
                  <a:pt x="4370580" y="3302336"/>
                  <a:pt x="4363697" y="3398578"/>
                  <a:pt x="4360746" y="3477281"/>
                </a:cubicBezTo>
                <a:cubicBezTo>
                  <a:pt x="4367353" y="3471365"/>
                  <a:pt x="4356962" y="3621544"/>
                  <a:pt x="4349661" y="3639984"/>
                </a:cubicBezTo>
                <a:lnTo>
                  <a:pt x="4258900" y="5278921"/>
                </a:lnTo>
                <a:lnTo>
                  <a:pt x="4264198" y="5315626"/>
                </a:lnTo>
                <a:cubicBezTo>
                  <a:pt x="4269986" y="5323538"/>
                  <a:pt x="4266671" y="5327627"/>
                  <a:pt x="4267732" y="5350090"/>
                </a:cubicBezTo>
                <a:cubicBezTo>
                  <a:pt x="4268793" y="5372551"/>
                  <a:pt x="4252068" y="5406222"/>
                  <a:pt x="4270564" y="5450399"/>
                </a:cubicBezTo>
                <a:cubicBezTo>
                  <a:pt x="4270146" y="5457964"/>
                  <a:pt x="4260467" y="5476308"/>
                  <a:pt x="4252007" y="5484804"/>
                </a:cubicBezTo>
                <a:lnTo>
                  <a:pt x="4247355" y="5487504"/>
                </a:lnTo>
                <a:cubicBezTo>
                  <a:pt x="4246203" y="5508319"/>
                  <a:pt x="4248163" y="5526348"/>
                  <a:pt x="4243898" y="5549951"/>
                </a:cubicBezTo>
                <a:lnTo>
                  <a:pt x="0" y="5315524"/>
                </a:lnTo>
                <a:lnTo>
                  <a:pt x="4515" y="5239903"/>
                </a:lnTo>
                <a:lnTo>
                  <a:pt x="8735" y="5233298"/>
                </a:lnTo>
                <a:cubicBezTo>
                  <a:pt x="9265" y="5232196"/>
                  <a:pt x="8913" y="5231467"/>
                  <a:pt x="9004" y="5230552"/>
                </a:cubicBezTo>
                <a:lnTo>
                  <a:pt x="9274" y="5227804"/>
                </a:lnTo>
                <a:cubicBezTo>
                  <a:pt x="9452" y="5225973"/>
                  <a:pt x="9819" y="5223940"/>
                  <a:pt x="9811" y="5222308"/>
                </a:cubicBezTo>
                <a:cubicBezTo>
                  <a:pt x="9755" y="5211840"/>
                  <a:pt x="8673" y="5224803"/>
                  <a:pt x="9496" y="5216405"/>
                </a:cubicBezTo>
                <a:cubicBezTo>
                  <a:pt x="9302" y="5215352"/>
                  <a:pt x="8977" y="5214469"/>
                  <a:pt x="8912" y="5213249"/>
                </a:cubicBezTo>
                <a:cubicBezTo>
                  <a:pt x="8870" y="5212477"/>
                  <a:pt x="9221" y="5211272"/>
                  <a:pt x="9181" y="5210500"/>
                </a:cubicBezTo>
                <a:cubicBezTo>
                  <a:pt x="8800" y="5203355"/>
                  <a:pt x="8248" y="5210896"/>
                  <a:pt x="8865" y="5204597"/>
                </a:cubicBezTo>
                <a:lnTo>
                  <a:pt x="8282" y="5201441"/>
                </a:lnTo>
                <a:cubicBezTo>
                  <a:pt x="6867" y="5193798"/>
                  <a:pt x="6830" y="5198023"/>
                  <a:pt x="7652" y="5189632"/>
                </a:cubicBezTo>
                <a:cubicBezTo>
                  <a:pt x="7457" y="5188581"/>
                  <a:pt x="7134" y="5187696"/>
                  <a:pt x="7068" y="5186477"/>
                </a:cubicBezTo>
                <a:cubicBezTo>
                  <a:pt x="7026" y="5185706"/>
                  <a:pt x="7459" y="5184394"/>
                  <a:pt x="7336" y="5183728"/>
                </a:cubicBezTo>
                <a:cubicBezTo>
                  <a:pt x="7062" y="5182241"/>
                  <a:pt x="4888" y="5182665"/>
                  <a:pt x="5901" y="5180163"/>
                </a:cubicBezTo>
                <a:lnTo>
                  <a:pt x="11313" y="5116566"/>
                </a:lnTo>
                <a:lnTo>
                  <a:pt x="78927" y="3839310"/>
                </a:lnTo>
                <a:lnTo>
                  <a:pt x="303617"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Simple map and plants">
            <a:extLst>
              <a:ext uri="{FF2B5EF4-FFF2-40B4-BE49-F238E27FC236}">
                <a16:creationId xmlns:a16="http://schemas.microsoft.com/office/drawing/2014/main" id="{57BEA3D9-B451-C886-DE56-C0E398B68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1272">
            <a:off x="7684579" y="1015725"/>
            <a:ext cx="3582518" cy="4824941"/>
          </a:xfrm>
          <a:prstGeom prst="rect">
            <a:avLst/>
          </a:prstGeom>
        </p:spPr>
      </p:pic>
      <p:grpSp>
        <p:nvGrpSpPr>
          <p:cNvPr id="16" name="Group 15">
            <a:extLst>
              <a:ext uri="{FF2B5EF4-FFF2-40B4-BE49-F238E27FC236}">
                <a16:creationId xmlns:a16="http://schemas.microsoft.com/office/drawing/2014/main" id="{A02066EC-92CE-4F17-AB46-346119D15C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7" name="Group 16">
              <a:extLst>
                <a:ext uri="{FF2B5EF4-FFF2-40B4-BE49-F238E27FC236}">
                  <a16:creationId xmlns:a16="http://schemas.microsoft.com/office/drawing/2014/main" id="{48E4F93A-024D-4896-B535-C700CC6F2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9" name="Straight Connector 18">
                <a:extLst>
                  <a:ext uri="{FF2B5EF4-FFF2-40B4-BE49-F238E27FC236}">
                    <a16:creationId xmlns:a16="http://schemas.microsoft.com/office/drawing/2014/main" id="{303ABF7D-0FD3-47CF-BF62-C8D9561F03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656E970-02E8-4F91-8392-EC89484E4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3E8469CB-65C4-40BA-B613-75617EFBD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Shape 21">
            <a:extLst>
              <a:ext uri="{FF2B5EF4-FFF2-40B4-BE49-F238E27FC236}">
                <a16:creationId xmlns:a16="http://schemas.microsoft.com/office/drawing/2014/main" id="{5EC04BFF-C178-43B0-9567-EEA423F5C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52714">
            <a:off x="10760953" y="536524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1822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78ADDD7-451E-4D8A-B091-DF9D1DA7F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EE472-3266-F74A-9FFA-8E0A8C36EB48}"/>
              </a:ext>
            </a:extLst>
          </p:cNvPr>
          <p:cNvSpPr>
            <a:spLocks noGrp="1"/>
          </p:cNvSpPr>
          <p:nvPr>
            <p:ph type="title"/>
          </p:nvPr>
        </p:nvSpPr>
        <p:spPr>
          <a:xfrm>
            <a:off x="1124932" y="-502141"/>
            <a:ext cx="10287000" cy="1577975"/>
          </a:xfrm>
        </p:spPr>
        <p:txBody>
          <a:bodyPr>
            <a:normAutofit/>
          </a:bodyPr>
          <a:lstStyle/>
          <a:p>
            <a:pPr algn="ctr"/>
            <a:r>
              <a:rPr lang="en-US" sz="2800" i="0" dirty="0">
                <a:latin typeface="Söhne"/>
              </a:rPr>
              <a:t>Sustainability Strategies</a:t>
            </a:r>
          </a:p>
        </p:txBody>
      </p:sp>
      <p:grpSp>
        <p:nvGrpSpPr>
          <p:cNvPr id="22" name="Group 21">
            <a:extLst>
              <a:ext uri="{FF2B5EF4-FFF2-40B4-BE49-F238E27FC236}">
                <a16:creationId xmlns:a16="http://schemas.microsoft.com/office/drawing/2014/main" id="{8D28B75D-FF2D-4259-8FEF-7E43E96EF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3" name="Group 22">
              <a:extLst>
                <a:ext uri="{FF2B5EF4-FFF2-40B4-BE49-F238E27FC236}">
                  <a16:creationId xmlns:a16="http://schemas.microsoft.com/office/drawing/2014/main" id="{A157B0EB-3C49-4951-8A79-2615FAF102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5" name="Straight Connector 24">
                <a:extLst>
                  <a:ext uri="{FF2B5EF4-FFF2-40B4-BE49-F238E27FC236}">
                    <a16:creationId xmlns:a16="http://schemas.microsoft.com/office/drawing/2014/main" id="{296BC311-C2BC-46AD-9579-26E325F0EC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CC86E5-AAA0-4A37-8DA3-E8663A9670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Oval 23">
              <a:extLst>
                <a:ext uri="{FF2B5EF4-FFF2-40B4-BE49-F238E27FC236}">
                  <a16:creationId xmlns:a16="http://schemas.microsoft.com/office/drawing/2014/main" id="{76AF8311-D179-4BC3-B716-C20F2B417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340F6FE3-936A-1495-C5A9-97EA212CC88C}"/>
              </a:ext>
            </a:extLst>
          </p:cNvPr>
          <p:cNvGraphicFramePr>
            <a:graphicFrameLocks noGrp="1"/>
          </p:cNvGraphicFramePr>
          <p:nvPr>
            <p:ph idx="1"/>
            <p:extLst>
              <p:ext uri="{D42A27DB-BD31-4B8C-83A1-F6EECF244321}">
                <p14:modId xmlns:p14="http://schemas.microsoft.com/office/powerpoint/2010/main" val="1073758996"/>
              </p:ext>
            </p:extLst>
          </p:nvPr>
        </p:nvGraphicFramePr>
        <p:xfrm>
          <a:off x="474482" y="1489435"/>
          <a:ext cx="11177047" cy="43811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3C43752C-FE5C-7D15-C39F-9EA725DC5353}"/>
              </a:ext>
            </a:extLst>
          </p:cNvPr>
          <p:cNvSpPr>
            <a:spLocks noGrp="1"/>
          </p:cNvSpPr>
          <p:nvPr>
            <p:ph type="ftr" sz="quarter" idx="11"/>
          </p:nvPr>
        </p:nvSpPr>
        <p:spPr>
          <a:xfrm>
            <a:off x="661112" y="6356350"/>
            <a:ext cx="10565688" cy="365125"/>
          </a:xfrm>
        </p:spPr>
        <p:txBody>
          <a:bodyPr/>
          <a:lstStyle/>
          <a:p>
            <a:r>
              <a:rPr lang="en-US" dirty="0"/>
              <a:t>(*) "ESG" stands for Environmental, Social, and Governance. These are three key factors that are used to measure the sustainability and ethical impact of an investment or a business.</a:t>
            </a:r>
          </a:p>
        </p:txBody>
      </p:sp>
    </p:spTree>
    <p:extLst>
      <p:ext uri="{BB962C8B-B14F-4D97-AF65-F5344CB8AC3E}">
        <p14:creationId xmlns:p14="http://schemas.microsoft.com/office/powerpoint/2010/main" val="2122032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D107-3D03-0E8F-D83A-AE9C0E761B95}"/>
              </a:ext>
            </a:extLst>
          </p:cNvPr>
          <p:cNvSpPr>
            <a:spLocks noGrp="1"/>
          </p:cNvSpPr>
          <p:nvPr>
            <p:ph type="title"/>
          </p:nvPr>
        </p:nvSpPr>
        <p:spPr>
          <a:xfrm>
            <a:off x="1219200" y="-549275"/>
            <a:ext cx="9493249" cy="1577975"/>
          </a:xfrm>
        </p:spPr>
        <p:txBody>
          <a:bodyPr>
            <a:normAutofit/>
          </a:bodyPr>
          <a:lstStyle/>
          <a:p>
            <a:r>
              <a:rPr lang="en-US" sz="2800" b="1" i="0" dirty="0">
                <a:effectLst/>
                <a:latin typeface="Söhne"/>
              </a:rPr>
              <a:t>Additional Remarks</a:t>
            </a:r>
            <a:endParaRPr lang="en-US" sz="2800" dirty="0"/>
          </a:p>
        </p:txBody>
      </p:sp>
      <p:sp>
        <p:nvSpPr>
          <p:cNvPr id="3" name="Content Placeholder 2">
            <a:extLst>
              <a:ext uri="{FF2B5EF4-FFF2-40B4-BE49-F238E27FC236}">
                <a16:creationId xmlns:a16="http://schemas.microsoft.com/office/drawing/2014/main" id="{E5899E8A-51AB-6DC7-C7C1-6BC6022FB32E}"/>
              </a:ext>
            </a:extLst>
          </p:cNvPr>
          <p:cNvSpPr>
            <a:spLocks noGrp="1"/>
          </p:cNvSpPr>
          <p:nvPr>
            <p:ph idx="1"/>
          </p:nvPr>
        </p:nvSpPr>
        <p:spPr>
          <a:xfrm>
            <a:off x="1219200" y="1249680"/>
            <a:ext cx="9493250" cy="4922519"/>
          </a:xfrm>
        </p:spPr>
        <p:txBody>
          <a:bodyPr>
            <a:normAutofit/>
          </a:bodyPr>
          <a:lstStyle/>
          <a:p>
            <a:pPr algn="l"/>
            <a:r>
              <a:rPr lang="en-US" b="0" i="0" dirty="0">
                <a:solidFill>
                  <a:srgbClr val="374151"/>
                </a:solidFill>
                <a:effectLst/>
                <a:latin typeface="Söhne"/>
              </a:rPr>
              <a:t>The story of the National Iranian Oil Company (NIOC) is not just about economics. It involves how the money from oil impacts the lives of everyday Iranians. Unfortunately, there have been concerns about how this money is managed. Some believe it's not always used in the best way for the people. This has led to questions about fairness and transparency.</a:t>
            </a:r>
          </a:p>
          <a:p>
            <a:pPr algn="l"/>
            <a:r>
              <a:rPr lang="en-US" b="0" i="0" dirty="0">
                <a:solidFill>
                  <a:srgbClr val="374151"/>
                </a:solidFill>
                <a:effectLst/>
                <a:latin typeface="Söhne"/>
              </a:rPr>
              <a:t>Additionally, there have been times when oil money is used for political purposes. This sometimes means that political goals take precedence over the needs of the citizens. This isn't just about NIOC, but a larger issue with how the government handles its resources. To make a real change, there needs to be improvements in how the country is governed.</a:t>
            </a:r>
          </a:p>
          <a:p>
            <a:pPr algn="l"/>
            <a:r>
              <a:rPr lang="en-US" b="0" i="0" dirty="0">
                <a:solidFill>
                  <a:srgbClr val="374151"/>
                </a:solidFill>
                <a:effectLst/>
                <a:latin typeface="Söhne"/>
              </a:rPr>
              <a:t>The recent designation by the U.S. Department of the Treasury underscores the complex ties between Iran's oil industry and geopolitical interests. The Iranian Ministry of Petroleum, NIOC</a:t>
            </a:r>
            <a:r>
              <a:rPr lang="en-US" dirty="0">
                <a:solidFill>
                  <a:srgbClr val="374151"/>
                </a:solidFill>
                <a:latin typeface="Söhne"/>
              </a:rPr>
              <a:t> has</a:t>
            </a:r>
            <a:r>
              <a:rPr lang="en-US" b="0" i="0" dirty="0">
                <a:solidFill>
                  <a:srgbClr val="374151"/>
                </a:solidFill>
                <a:effectLst/>
                <a:latin typeface="Söhne"/>
              </a:rPr>
              <a:t> been designated for </a:t>
            </a:r>
            <a:r>
              <a:rPr lang="en-US" dirty="0">
                <a:solidFill>
                  <a:srgbClr val="374151"/>
                </a:solidFill>
                <a:latin typeface="Söhne"/>
              </a:rPr>
              <a:t>its</a:t>
            </a:r>
            <a:r>
              <a:rPr lang="en-US" b="0" i="0" dirty="0">
                <a:solidFill>
                  <a:srgbClr val="374151"/>
                </a:solidFill>
                <a:effectLst/>
                <a:latin typeface="Söhne"/>
              </a:rPr>
              <a:t> alleged support to IRGC-QF, highlighting questions about revenue transparency. This development also reveals the intricate relationships between Iran's oil sector and its broader political agenda, necessitating a delicate balance in international relations (13).</a:t>
            </a:r>
          </a:p>
        </p:txBody>
      </p:sp>
    </p:spTree>
    <p:extLst>
      <p:ext uri="{BB962C8B-B14F-4D97-AF65-F5344CB8AC3E}">
        <p14:creationId xmlns:p14="http://schemas.microsoft.com/office/powerpoint/2010/main" val="3004652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7222-3101-C8AF-554B-6DECA8E586E0}"/>
              </a:ext>
            </a:extLst>
          </p:cNvPr>
          <p:cNvSpPr>
            <a:spLocks noGrp="1"/>
          </p:cNvSpPr>
          <p:nvPr>
            <p:ph type="title"/>
          </p:nvPr>
        </p:nvSpPr>
        <p:spPr>
          <a:xfrm>
            <a:off x="1219201" y="-346075"/>
            <a:ext cx="9493249" cy="1577975"/>
          </a:xfrm>
        </p:spPr>
        <p:txBody>
          <a:bodyPr>
            <a:normAutofit/>
          </a:bodyPr>
          <a:lstStyle/>
          <a:p>
            <a:r>
              <a:rPr lang="en-US" sz="2800" b="1" i="0" dirty="0">
                <a:effectLst/>
                <a:latin typeface="Söhne"/>
              </a:rPr>
              <a:t>Conclusion</a:t>
            </a:r>
            <a:endParaRPr lang="en-US" sz="2800" dirty="0"/>
          </a:p>
        </p:txBody>
      </p:sp>
      <p:sp>
        <p:nvSpPr>
          <p:cNvPr id="3" name="Content Placeholder 2">
            <a:extLst>
              <a:ext uri="{FF2B5EF4-FFF2-40B4-BE49-F238E27FC236}">
                <a16:creationId xmlns:a16="http://schemas.microsoft.com/office/drawing/2014/main" id="{0C4D4DB4-09DC-D2E6-11D2-002165B9B2C2}"/>
              </a:ext>
            </a:extLst>
          </p:cNvPr>
          <p:cNvSpPr>
            <a:spLocks noGrp="1"/>
          </p:cNvSpPr>
          <p:nvPr>
            <p:ph idx="1"/>
          </p:nvPr>
        </p:nvSpPr>
        <p:spPr>
          <a:xfrm>
            <a:off x="1219200" y="1615440"/>
            <a:ext cx="9493250" cy="4658359"/>
          </a:xfrm>
        </p:spPr>
        <p:txBody>
          <a:bodyPr/>
          <a:lstStyle/>
          <a:p>
            <a:pPr algn="l"/>
            <a:r>
              <a:rPr lang="en-US" b="0" i="0" dirty="0">
                <a:solidFill>
                  <a:srgbClr val="374151"/>
                </a:solidFill>
                <a:effectLst/>
                <a:latin typeface="Söhne"/>
              </a:rPr>
              <a:t>The National Iranian Oil Company (NIOC) is a pivotal player in the global oil and gas industry, rooted in a resilient history since 1951. NIOC's substantial market shares and government ownership solidify its position. While barriers to entry exist, its established regulatory framework and advanced technology provide a competitive edge.</a:t>
            </a:r>
          </a:p>
          <a:p>
            <a:pPr algn="l"/>
            <a:r>
              <a:rPr lang="en-US" b="0" i="0" dirty="0">
                <a:solidFill>
                  <a:srgbClr val="374151"/>
                </a:solidFill>
                <a:effectLst/>
                <a:latin typeface="Söhne"/>
              </a:rPr>
              <a:t>NIOC's strategic integration across the value chain highlight its forward-thinking approach. However, questions surrounding revenue management and recent geopolitical designations necessitate careful governance.</a:t>
            </a:r>
          </a:p>
          <a:p>
            <a:pPr algn="l"/>
            <a:r>
              <a:rPr lang="en-US" b="0" i="0" dirty="0">
                <a:solidFill>
                  <a:srgbClr val="374151"/>
                </a:solidFill>
                <a:effectLst/>
                <a:latin typeface="Söhne"/>
              </a:rPr>
              <a:t>In this evolving landscape, NIOC's role is critical in steering Iran towards a sustainable energy future, contributing to a greener global energy landscape. This signifies a significant step forward for Iran and the international community.</a:t>
            </a:r>
          </a:p>
          <a:p>
            <a:endParaRPr lang="en-US" dirty="0"/>
          </a:p>
        </p:txBody>
      </p:sp>
    </p:spTree>
    <p:extLst>
      <p:ext uri="{BB962C8B-B14F-4D97-AF65-F5344CB8AC3E}">
        <p14:creationId xmlns:p14="http://schemas.microsoft.com/office/powerpoint/2010/main" val="2805671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7A71D-DBEE-AF51-476B-94A3DF97890F}"/>
              </a:ext>
            </a:extLst>
          </p:cNvPr>
          <p:cNvSpPr>
            <a:spLocks noGrp="1"/>
          </p:cNvSpPr>
          <p:nvPr>
            <p:ph type="title"/>
          </p:nvPr>
        </p:nvSpPr>
        <p:spPr>
          <a:xfrm>
            <a:off x="1219201" y="129455"/>
            <a:ext cx="9493249" cy="766091"/>
          </a:xfrm>
        </p:spPr>
        <p:txBody>
          <a:bodyPr>
            <a:normAutofit/>
          </a:bodyPr>
          <a:lstStyle/>
          <a:p>
            <a:r>
              <a:rPr lang="en-US" sz="2800" i="0" dirty="0">
                <a:latin typeface="Söhne"/>
              </a:rPr>
              <a:t>References</a:t>
            </a:r>
          </a:p>
        </p:txBody>
      </p:sp>
      <p:sp>
        <p:nvSpPr>
          <p:cNvPr id="3" name="Content Placeholder 2">
            <a:extLst>
              <a:ext uri="{FF2B5EF4-FFF2-40B4-BE49-F238E27FC236}">
                <a16:creationId xmlns:a16="http://schemas.microsoft.com/office/drawing/2014/main" id="{A3942A08-FF3A-439B-B726-CE1A21FAD7CD}"/>
              </a:ext>
            </a:extLst>
          </p:cNvPr>
          <p:cNvSpPr>
            <a:spLocks noGrp="1"/>
          </p:cNvSpPr>
          <p:nvPr>
            <p:ph idx="1"/>
          </p:nvPr>
        </p:nvSpPr>
        <p:spPr>
          <a:xfrm>
            <a:off x="1219200" y="1253766"/>
            <a:ext cx="9493250" cy="5382704"/>
          </a:xfrm>
        </p:spPr>
        <p:txBody>
          <a:bodyPr>
            <a:normAutofit fontScale="85000" lnSpcReduction="20000"/>
          </a:bodyPr>
          <a:lstStyle/>
          <a:p>
            <a:r>
              <a:rPr lang="en-US" dirty="0">
                <a:solidFill>
                  <a:srgbClr val="374151"/>
                </a:solidFill>
                <a:latin typeface="Söhne"/>
              </a:rPr>
              <a:t>(1) </a:t>
            </a:r>
            <a:r>
              <a:rPr lang="en-US" dirty="0">
                <a:solidFill>
                  <a:srgbClr val="374151"/>
                </a:solidFill>
                <a:latin typeface="Söhne"/>
                <a:hlinkClick r:id="rId2"/>
              </a:rPr>
              <a:t>https://en.wikipedia.org/wiki/National_Iranian_Oil_Company</a:t>
            </a:r>
            <a:endParaRPr lang="en-US" dirty="0">
              <a:solidFill>
                <a:srgbClr val="374151"/>
              </a:solidFill>
              <a:latin typeface="Söhne"/>
            </a:endParaRPr>
          </a:p>
          <a:p>
            <a:r>
              <a:rPr lang="en-US" dirty="0">
                <a:solidFill>
                  <a:srgbClr val="374151"/>
                </a:solidFill>
                <a:latin typeface="Söhne"/>
              </a:rPr>
              <a:t>(2) Oil &amp; Gas Journal, Worldwide look at reserves and production (December 2021).</a:t>
            </a:r>
          </a:p>
          <a:p>
            <a:r>
              <a:rPr lang="en-US" dirty="0">
                <a:solidFill>
                  <a:srgbClr val="374151"/>
                </a:solidFill>
                <a:latin typeface="Söhne"/>
              </a:rPr>
              <a:t>(3) </a:t>
            </a:r>
            <a:r>
              <a:rPr lang="en-US" i="0" dirty="0">
                <a:solidFill>
                  <a:srgbClr val="374151"/>
                </a:solidFill>
                <a:effectLst/>
                <a:latin typeface="Söhne"/>
              </a:rPr>
              <a:t>Greenway, Robert. "Trump's Iran Advisor: Biden's 'Flying Dutchman' Foreign Policy Brought Us Chaos." Director, Center for National Defense, The Heritage Foundation; Former Deputy Assistant to the President &amp; Senior Director, National Security Council Middle East and North Africa. RedState. </a:t>
            </a:r>
            <a:r>
              <a:rPr lang="en-US" i="0" u="none" strike="noStrike" dirty="0">
                <a:effectLst/>
                <a:latin typeface="Söhne"/>
                <a:hlinkClick r:id="rId3"/>
              </a:rPr>
              <a:t>https://redstate.com</a:t>
            </a:r>
            <a:r>
              <a:rPr lang="en-US" i="0" dirty="0">
                <a:solidFill>
                  <a:srgbClr val="374151"/>
                </a:solidFill>
                <a:effectLst/>
                <a:latin typeface="Söhne"/>
              </a:rPr>
              <a:t>.</a:t>
            </a:r>
          </a:p>
          <a:p>
            <a:r>
              <a:rPr lang="en-US" dirty="0">
                <a:solidFill>
                  <a:srgbClr val="374151"/>
                </a:solidFill>
                <a:latin typeface="Söhne"/>
              </a:rPr>
              <a:t>(4) </a:t>
            </a:r>
            <a:r>
              <a:rPr lang="en-US" dirty="0">
                <a:solidFill>
                  <a:srgbClr val="374151"/>
                </a:solidFill>
                <a:latin typeface="Söhne"/>
                <a:hlinkClick r:id="rId2"/>
              </a:rPr>
              <a:t>https://en.wikipedia.org/wiki/National_Iranian_Oil_Company</a:t>
            </a:r>
            <a:endParaRPr lang="en-US" dirty="0">
              <a:solidFill>
                <a:srgbClr val="374151"/>
              </a:solidFill>
              <a:latin typeface="Söhne"/>
            </a:endParaRPr>
          </a:p>
          <a:p>
            <a:r>
              <a:rPr lang="en-US" dirty="0">
                <a:solidFill>
                  <a:srgbClr val="374151"/>
                </a:solidFill>
                <a:latin typeface="Söhne"/>
              </a:rPr>
              <a:t>(5) National Iranian Oil Company (NIOC) from </a:t>
            </a:r>
            <a:r>
              <a:rPr lang="en-US" dirty="0" err="1">
                <a:solidFill>
                  <a:srgbClr val="374151"/>
                </a:solidFill>
                <a:latin typeface="Söhne"/>
              </a:rPr>
              <a:t>worldbenchmarkingalliance</a:t>
            </a:r>
            <a:endParaRPr lang="en-US" dirty="0">
              <a:solidFill>
                <a:srgbClr val="374151"/>
              </a:solidFill>
              <a:latin typeface="Söhne"/>
            </a:endParaRPr>
          </a:p>
          <a:p>
            <a:r>
              <a:rPr lang="en-US" dirty="0">
                <a:solidFill>
                  <a:srgbClr val="374151"/>
                </a:solidFill>
                <a:latin typeface="Söhne"/>
              </a:rPr>
              <a:t>(6) International Standard Industrial Classification of All Economic Activities, Revision 4</a:t>
            </a:r>
          </a:p>
          <a:p>
            <a:r>
              <a:rPr lang="en-US" dirty="0">
                <a:solidFill>
                  <a:srgbClr val="374151"/>
                </a:solidFill>
                <a:latin typeface="Söhne"/>
              </a:rPr>
              <a:t>(7) National Iranian Oil Company (NIOC) from </a:t>
            </a:r>
            <a:r>
              <a:rPr lang="en-US" dirty="0" err="1">
                <a:solidFill>
                  <a:srgbClr val="374151"/>
                </a:solidFill>
                <a:latin typeface="Söhne"/>
              </a:rPr>
              <a:t>worldbenchmarkingalliance</a:t>
            </a:r>
            <a:endParaRPr lang="en-US" dirty="0">
              <a:solidFill>
                <a:srgbClr val="374151"/>
              </a:solidFill>
              <a:latin typeface="Söhne"/>
            </a:endParaRPr>
          </a:p>
          <a:p>
            <a:r>
              <a:rPr lang="en-US" dirty="0">
                <a:solidFill>
                  <a:srgbClr val="374151"/>
                </a:solidFill>
                <a:latin typeface="Söhne"/>
              </a:rPr>
              <a:t>(8) “</a:t>
            </a:r>
            <a:r>
              <a:rPr lang="en-US" i="0" dirty="0">
                <a:solidFill>
                  <a:srgbClr val="374151"/>
                </a:solidFill>
                <a:effectLst/>
                <a:latin typeface="Söhne"/>
              </a:rPr>
              <a:t>NIDC DRILLING 158 OIL, GAS WELLS IN 20 MONTHS" ( </a:t>
            </a:r>
            <a:r>
              <a:rPr lang="en-US" i="0" u="none" strike="noStrike" dirty="0">
                <a:effectLst/>
                <a:latin typeface="Söhne"/>
                <a:hlinkClick r:id="rId4"/>
              </a:rPr>
              <a:t>https://www.ice.it/it/news/notizie-dal-mondo/242421</a:t>
            </a:r>
            <a:r>
              <a:rPr lang="en-US" i="0" dirty="0">
                <a:solidFill>
                  <a:srgbClr val="374151"/>
                </a:solidFill>
                <a:effectLst/>
                <a:latin typeface="Söhne"/>
              </a:rPr>
              <a:t>)</a:t>
            </a:r>
          </a:p>
          <a:p>
            <a:r>
              <a:rPr lang="en-US" dirty="0">
                <a:solidFill>
                  <a:srgbClr val="374151"/>
                </a:solidFill>
                <a:latin typeface="Söhne"/>
              </a:rPr>
              <a:t>(9) </a:t>
            </a:r>
            <a:r>
              <a:rPr lang="en-US" i="0" dirty="0">
                <a:solidFill>
                  <a:srgbClr val="374151"/>
                </a:solidFill>
                <a:effectLst/>
                <a:latin typeface="Söhne"/>
              </a:rPr>
              <a:t>Country Analysis Executive Summary: Iran from U.S. Energy Information Administration (</a:t>
            </a:r>
            <a:r>
              <a:rPr lang="en-US" i="0" dirty="0" err="1">
                <a:solidFill>
                  <a:srgbClr val="374151"/>
                </a:solidFill>
                <a:effectLst/>
                <a:latin typeface="Söhne"/>
              </a:rPr>
              <a:t>eia</a:t>
            </a:r>
            <a:r>
              <a:rPr lang="en-US" i="0" dirty="0">
                <a:solidFill>
                  <a:srgbClr val="374151"/>
                </a:solidFill>
                <a:effectLst/>
                <a:latin typeface="Söhne"/>
              </a:rPr>
              <a:t>) </a:t>
            </a:r>
            <a:r>
              <a:rPr lang="en-US" i="0" u="none" strike="noStrike" dirty="0">
                <a:effectLst/>
                <a:latin typeface="Söhne"/>
                <a:hlinkClick r:id="rId5"/>
              </a:rPr>
              <a:t>https://www.eia.gov/</a:t>
            </a:r>
            <a:endParaRPr lang="en-US" i="0" u="none" strike="noStrike" dirty="0">
              <a:effectLst/>
              <a:latin typeface="Söhne"/>
            </a:endParaRPr>
          </a:p>
          <a:p>
            <a:pPr algn="l"/>
            <a:r>
              <a:rPr lang="en-US" dirty="0">
                <a:solidFill>
                  <a:srgbClr val="374151"/>
                </a:solidFill>
                <a:latin typeface="Söhne"/>
              </a:rPr>
              <a:t>(10) </a:t>
            </a:r>
            <a:r>
              <a:rPr lang="en-US" sz="1500" b="0" i="0" u="none" strike="noStrike" baseline="0" dirty="0">
                <a:solidFill>
                  <a:srgbClr val="0462C1"/>
                </a:solidFill>
                <a:latin typeface="Söhne"/>
              </a:rPr>
              <a:t>https://en.wikipedia.org/wiki/National_Iranian_Oil_Company </a:t>
            </a:r>
          </a:p>
          <a:p>
            <a:pPr algn="l">
              <a:buFont typeface="Arial" panose="020B0604020202020204" pitchFamily="34" charset="0"/>
              <a:buChar char="•"/>
            </a:pPr>
            <a:r>
              <a:rPr lang="en-US" dirty="0">
                <a:latin typeface="Söhne"/>
              </a:rPr>
              <a:t>(11) IRAN’S ENERGY POLICY AFTER THE NUCLEAR DEAL, Sara </a:t>
            </a:r>
            <a:r>
              <a:rPr lang="en-US" dirty="0" err="1">
                <a:latin typeface="Söhne"/>
              </a:rPr>
              <a:t>Vakhshouri</a:t>
            </a:r>
            <a:r>
              <a:rPr lang="en-US" dirty="0">
                <a:latin typeface="Söhne"/>
              </a:rPr>
              <a:t>, 2015</a:t>
            </a:r>
          </a:p>
          <a:p>
            <a:r>
              <a:rPr lang="en-US" dirty="0">
                <a:latin typeface="Söhne"/>
              </a:rPr>
              <a:t>(12) </a:t>
            </a:r>
            <a:r>
              <a:rPr lang="en-US" dirty="0">
                <a:solidFill>
                  <a:srgbClr val="374151"/>
                </a:solidFill>
                <a:latin typeface="Söhne"/>
              </a:rPr>
              <a:t>National Iranian Oil Company (NIOC) from </a:t>
            </a:r>
            <a:r>
              <a:rPr lang="en-US" dirty="0" err="1">
                <a:solidFill>
                  <a:srgbClr val="374151"/>
                </a:solidFill>
                <a:latin typeface="Söhne"/>
              </a:rPr>
              <a:t>worldbenchmarkingalliance</a:t>
            </a:r>
            <a:endParaRPr lang="en-US" dirty="0">
              <a:solidFill>
                <a:srgbClr val="374151"/>
              </a:solidFill>
              <a:latin typeface="Söhne"/>
            </a:endParaRPr>
          </a:p>
          <a:p>
            <a:r>
              <a:rPr lang="en-US" dirty="0">
                <a:latin typeface="Söhne"/>
              </a:rPr>
              <a:t>(13) </a:t>
            </a:r>
            <a:r>
              <a:rPr lang="en-US" b="0" i="0" dirty="0">
                <a:solidFill>
                  <a:srgbClr val="374151"/>
                </a:solidFill>
                <a:effectLst/>
                <a:latin typeface="Söhne"/>
              </a:rPr>
              <a:t>U.S. Department of the Treasury. "Treasury Sanctions Key Actors in Iran’s Oil Sector for Supporting Islamic Revolutionary Guard Corps-Qods Force." </a:t>
            </a:r>
            <a:r>
              <a:rPr lang="en-US" b="0" i="0" u="none" strike="noStrike" dirty="0">
                <a:effectLst/>
                <a:latin typeface="Söhne"/>
                <a:hlinkClick r:id="rId6"/>
              </a:rPr>
              <a:t>https://home.treasury.gov/news/press-releases/sm1165</a:t>
            </a:r>
            <a:br>
              <a:rPr lang="en-US" dirty="0">
                <a:latin typeface="Söhne"/>
              </a:rPr>
            </a:br>
            <a:endParaRPr lang="en-US" dirty="0">
              <a:solidFill>
                <a:srgbClr val="374151"/>
              </a:solidFill>
              <a:latin typeface="Söhne"/>
            </a:endParaRPr>
          </a:p>
          <a:p>
            <a:endParaRPr lang="en-US" dirty="0">
              <a:latin typeface="Söhne"/>
            </a:endParaRPr>
          </a:p>
        </p:txBody>
      </p:sp>
    </p:spTree>
    <p:extLst>
      <p:ext uri="{BB962C8B-B14F-4D97-AF65-F5344CB8AC3E}">
        <p14:creationId xmlns:p14="http://schemas.microsoft.com/office/powerpoint/2010/main" val="2827082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78ADDD7-451E-4D8A-B091-DF9D1DA7F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95DD28-5BFA-3521-A354-5AE7B7B192BD}"/>
              </a:ext>
            </a:extLst>
          </p:cNvPr>
          <p:cNvSpPr>
            <a:spLocks noGrp="1"/>
          </p:cNvSpPr>
          <p:nvPr>
            <p:ph type="title"/>
          </p:nvPr>
        </p:nvSpPr>
        <p:spPr>
          <a:xfrm>
            <a:off x="1022836" y="-238190"/>
            <a:ext cx="10287000" cy="1577975"/>
          </a:xfrm>
        </p:spPr>
        <p:txBody>
          <a:bodyPr>
            <a:normAutofit/>
          </a:bodyPr>
          <a:lstStyle/>
          <a:p>
            <a:pPr algn="ctr"/>
            <a:r>
              <a:rPr lang="en-US" sz="2800" b="1" i="0" dirty="0">
                <a:effectLst/>
                <a:latin typeface="Söhne"/>
              </a:rPr>
              <a:t>Table of Contents</a:t>
            </a:r>
            <a:br>
              <a:rPr lang="en-US" sz="2800" b="0" i="0" dirty="0">
                <a:effectLst/>
                <a:latin typeface="Söhne"/>
              </a:rPr>
            </a:br>
            <a:endParaRPr lang="en-US" sz="2800" dirty="0">
              <a:latin typeface="Söhne"/>
            </a:endParaRPr>
          </a:p>
        </p:txBody>
      </p:sp>
      <p:grpSp>
        <p:nvGrpSpPr>
          <p:cNvPr id="29" name="Group 28">
            <a:extLst>
              <a:ext uri="{FF2B5EF4-FFF2-40B4-BE49-F238E27FC236}">
                <a16:creationId xmlns:a16="http://schemas.microsoft.com/office/drawing/2014/main" id="{8D28B75D-FF2D-4259-8FEF-7E43E96EF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3" name="Group 22">
              <a:extLst>
                <a:ext uri="{FF2B5EF4-FFF2-40B4-BE49-F238E27FC236}">
                  <a16:creationId xmlns:a16="http://schemas.microsoft.com/office/drawing/2014/main" id="{A157B0EB-3C49-4951-8A79-2615FAF102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5" name="Straight Connector 24">
                <a:extLst>
                  <a:ext uri="{FF2B5EF4-FFF2-40B4-BE49-F238E27FC236}">
                    <a16:creationId xmlns:a16="http://schemas.microsoft.com/office/drawing/2014/main" id="{296BC311-C2BC-46AD-9579-26E325F0EC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6CC86E5-AAA0-4A37-8DA3-E8663A9670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76AF8311-D179-4BC3-B716-C20F2B417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öhne"/>
              </a:endParaRPr>
            </a:p>
          </p:txBody>
        </p:sp>
      </p:grpSp>
      <p:graphicFrame>
        <p:nvGraphicFramePr>
          <p:cNvPr id="5" name="Content Placeholder 2">
            <a:extLst>
              <a:ext uri="{FF2B5EF4-FFF2-40B4-BE49-F238E27FC236}">
                <a16:creationId xmlns:a16="http://schemas.microsoft.com/office/drawing/2014/main" id="{6353212A-3003-EE7B-CE0D-D1D5AA4CAF83}"/>
              </a:ext>
            </a:extLst>
          </p:cNvPr>
          <p:cNvGraphicFramePr>
            <a:graphicFrameLocks noGrp="1"/>
          </p:cNvGraphicFramePr>
          <p:nvPr>
            <p:ph idx="1"/>
            <p:extLst>
              <p:ext uri="{D42A27DB-BD31-4B8C-83A1-F6EECF244321}">
                <p14:modId xmlns:p14="http://schemas.microsoft.com/office/powerpoint/2010/main" val="466945393"/>
              </p:ext>
            </p:extLst>
          </p:nvPr>
        </p:nvGraphicFramePr>
        <p:xfrm>
          <a:off x="882164" y="1271821"/>
          <a:ext cx="10435116" cy="5259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4103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40F9F56E-5A69-4F79-A578-5963B46C1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748E62-747F-E7F5-46B6-4D52BBE4C1D2}"/>
              </a:ext>
            </a:extLst>
          </p:cNvPr>
          <p:cNvSpPr>
            <a:spLocks noGrp="1"/>
          </p:cNvSpPr>
          <p:nvPr>
            <p:ph type="title"/>
          </p:nvPr>
        </p:nvSpPr>
        <p:spPr>
          <a:xfrm>
            <a:off x="1219200" y="1392647"/>
            <a:ext cx="5509684" cy="1578930"/>
          </a:xfrm>
        </p:spPr>
        <p:txBody>
          <a:bodyPr>
            <a:noAutofit/>
          </a:bodyPr>
          <a:lstStyle/>
          <a:p>
            <a:pPr>
              <a:lnSpc>
                <a:spcPct val="110000"/>
              </a:lnSpc>
            </a:pPr>
            <a:r>
              <a:rPr lang="en-US" sz="2800" i="0" dirty="0">
                <a:effectLst/>
                <a:latin typeface="Söhne"/>
              </a:rPr>
              <a:t>Company Profile: brief history of the company</a:t>
            </a:r>
            <a:br>
              <a:rPr lang="en-US" sz="2800" i="0" dirty="0">
                <a:effectLst/>
                <a:latin typeface="Söhne"/>
              </a:rPr>
            </a:br>
            <a:br>
              <a:rPr lang="en-US" sz="2800" i="0" dirty="0">
                <a:effectLst/>
                <a:latin typeface="Söhne"/>
              </a:rPr>
            </a:br>
            <a:endParaRPr lang="en-US" sz="2800" dirty="0"/>
          </a:p>
        </p:txBody>
      </p:sp>
      <p:sp>
        <p:nvSpPr>
          <p:cNvPr id="3" name="Content Placeholder 2">
            <a:extLst>
              <a:ext uri="{FF2B5EF4-FFF2-40B4-BE49-F238E27FC236}">
                <a16:creationId xmlns:a16="http://schemas.microsoft.com/office/drawing/2014/main" id="{147803FB-3992-198B-5575-2BE45286A389}"/>
              </a:ext>
            </a:extLst>
          </p:cNvPr>
          <p:cNvSpPr>
            <a:spLocks noGrp="1"/>
          </p:cNvSpPr>
          <p:nvPr>
            <p:ph idx="1"/>
          </p:nvPr>
        </p:nvSpPr>
        <p:spPr>
          <a:xfrm>
            <a:off x="1219200" y="2331288"/>
            <a:ext cx="5509684" cy="3840912"/>
          </a:xfrm>
        </p:spPr>
        <p:txBody>
          <a:bodyPr>
            <a:normAutofit/>
          </a:bodyPr>
          <a:lstStyle/>
          <a:p>
            <a:pPr marL="0" marR="0" indent="0">
              <a:spcBef>
                <a:spcPts val="0"/>
              </a:spcBef>
              <a:spcAft>
                <a:spcPts val="800"/>
              </a:spcAft>
              <a:buNone/>
            </a:pPr>
            <a:r>
              <a:rPr lang="en-US" i="0" dirty="0">
                <a:solidFill>
                  <a:srgbClr val="374151"/>
                </a:solidFill>
                <a:effectLst/>
                <a:latin typeface="Söhne"/>
              </a:rPr>
              <a:t>Established in 1951, the National Iranian Oil Company (NIOC) has a remarkable history. Originating from </a:t>
            </a:r>
            <a:r>
              <a:rPr lang="en-US" b="0" i="0" dirty="0">
                <a:solidFill>
                  <a:srgbClr val="202124"/>
                </a:solidFill>
                <a:effectLst/>
                <a:latin typeface="Google Sans"/>
              </a:rPr>
              <a:t>William Knox D'Arcy </a:t>
            </a:r>
            <a:r>
              <a:rPr lang="en-US" i="0" dirty="0">
                <a:solidFill>
                  <a:srgbClr val="374151"/>
                </a:solidFill>
                <a:effectLst/>
                <a:latin typeface="Söhne"/>
              </a:rPr>
              <a:t>visionary efforts in 1901 who </a:t>
            </a:r>
            <a:r>
              <a:rPr lang="en-US" i="0" dirty="0">
                <a:solidFill>
                  <a:srgbClr val="202122"/>
                </a:solidFill>
                <a:effectLst/>
                <a:latin typeface="Söhne"/>
              </a:rPr>
              <a:t>was granted a concession by the king of Iran to search for oil</a:t>
            </a:r>
            <a:r>
              <a:rPr lang="en-US" i="0" dirty="0">
                <a:solidFill>
                  <a:srgbClr val="374151"/>
                </a:solidFill>
                <a:effectLst/>
                <a:latin typeface="Söhne"/>
              </a:rPr>
              <a:t>, it led to a transformative era. The significant Middle East oil discovery in 1908 marked a turning point. After becoming the Anglo-Iranian Oil Company (AIOC) in 1935, it reverted to NIOC in 1951 post the 1979 Iranian Revolution and asset confiscation (1).This history showcases NIOC's adaptability amid dynamic geopolitical and economic changes.</a:t>
            </a:r>
            <a:endParaRPr lang="en-US" dirty="0">
              <a:latin typeface="Söhne"/>
            </a:endParaRPr>
          </a:p>
        </p:txBody>
      </p:sp>
      <p:sp>
        <p:nvSpPr>
          <p:cNvPr id="46" name="Rectangle 13">
            <a:extLst>
              <a:ext uri="{FF2B5EF4-FFF2-40B4-BE49-F238E27FC236}">
                <a16:creationId xmlns:a16="http://schemas.microsoft.com/office/drawing/2014/main" id="{E99323BC-1B70-447E-A2E4-BD7851671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245">
            <a:off x="7357309" y="579304"/>
            <a:ext cx="4207231" cy="5687459"/>
          </a:xfrm>
          <a:custGeom>
            <a:avLst/>
            <a:gdLst>
              <a:gd name="connsiteX0" fmla="*/ 0 w 4212976"/>
              <a:gd name="connsiteY0" fmla="*/ 0 h 5687201"/>
              <a:gd name="connsiteX1" fmla="*/ 4212976 w 4212976"/>
              <a:gd name="connsiteY1" fmla="*/ 0 h 5687201"/>
              <a:gd name="connsiteX2" fmla="*/ 4212976 w 4212976"/>
              <a:gd name="connsiteY2" fmla="*/ 5687201 h 5687201"/>
              <a:gd name="connsiteX3" fmla="*/ 0 w 4212976"/>
              <a:gd name="connsiteY3" fmla="*/ 5687201 h 5687201"/>
              <a:gd name="connsiteX4" fmla="*/ 0 w 4212976"/>
              <a:gd name="connsiteY4" fmla="*/ 0 h 5687201"/>
              <a:gd name="connsiteX0" fmla="*/ 0 w 4212976"/>
              <a:gd name="connsiteY0" fmla="*/ 0 h 5687201"/>
              <a:gd name="connsiteX1" fmla="*/ 4212976 w 4212976"/>
              <a:gd name="connsiteY1" fmla="*/ 0 h 5687201"/>
              <a:gd name="connsiteX2" fmla="*/ 4212976 w 4212976"/>
              <a:gd name="connsiteY2" fmla="*/ 5687201 h 5687201"/>
              <a:gd name="connsiteX3" fmla="*/ 22981 w 4212976"/>
              <a:gd name="connsiteY3" fmla="*/ 5686169 h 5687201"/>
              <a:gd name="connsiteX4" fmla="*/ 0 w 4212976"/>
              <a:gd name="connsiteY4" fmla="*/ 0 h 5687201"/>
              <a:gd name="connsiteX0" fmla="*/ 0 w 4207231"/>
              <a:gd name="connsiteY0" fmla="*/ 0 h 5687459"/>
              <a:gd name="connsiteX1" fmla="*/ 4207231 w 4207231"/>
              <a:gd name="connsiteY1" fmla="*/ 258 h 5687459"/>
              <a:gd name="connsiteX2" fmla="*/ 4207231 w 4207231"/>
              <a:gd name="connsiteY2" fmla="*/ 5687459 h 5687459"/>
              <a:gd name="connsiteX3" fmla="*/ 17236 w 4207231"/>
              <a:gd name="connsiteY3" fmla="*/ 5686427 h 5687459"/>
              <a:gd name="connsiteX4" fmla="*/ 0 w 4207231"/>
              <a:gd name="connsiteY4" fmla="*/ 0 h 5687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231" h="5687459">
                <a:moveTo>
                  <a:pt x="0" y="0"/>
                </a:moveTo>
                <a:lnTo>
                  <a:pt x="4207231" y="258"/>
                </a:lnTo>
                <a:lnTo>
                  <a:pt x="4207231" y="5687459"/>
                </a:lnTo>
                <a:lnTo>
                  <a:pt x="17236" y="5686427"/>
                </a:lnTo>
                <a:cubicBezTo>
                  <a:pt x="9576" y="3791037"/>
                  <a:pt x="7660" y="1895390"/>
                  <a:pt x="0" y="0"/>
                </a:cubicBez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FFF5263-8C19-4573-8C94-FC74D1ED1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61469">
            <a:off x="7347250" y="569415"/>
            <a:ext cx="4259614" cy="5705181"/>
          </a:xfrm>
          <a:custGeom>
            <a:avLst/>
            <a:gdLst>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0 w 4662328"/>
              <a:gd name="connsiteY84" fmla="*/ 3811601 h 5549975"/>
              <a:gd name="connsiteX85" fmla="*/ 110031 w 4662328"/>
              <a:gd name="connsiteY85" fmla="*/ 3811601 h 5549975"/>
              <a:gd name="connsiteX0" fmla="*/ 412307 w 4662328"/>
              <a:gd name="connsiteY0" fmla="*/ 0 h 5549975"/>
              <a:gd name="connsiteX1" fmla="*/ 3414493 w 4662328"/>
              <a:gd name="connsiteY1" fmla="*/ 171842 h 5549975"/>
              <a:gd name="connsiteX2" fmla="*/ 4243304 w 4662328"/>
              <a:gd name="connsiteY2" fmla="*/ 226950 h 5549975"/>
              <a:gd name="connsiteX3" fmla="*/ 4616498 w 4662328"/>
              <a:gd name="connsiteY3" fmla="*/ 247374 h 5549975"/>
              <a:gd name="connsiteX4" fmla="*/ 4644377 w 4662328"/>
              <a:gd name="connsiteY4" fmla="*/ 269179 h 5549975"/>
              <a:gd name="connsiteX5" fmla="*/ 4642603 w 4662328"/>
              <a:gd name="connsiteY5" fmla="*/ 300930 h 5549975"/>
              <a:gd name="connsiteX6" fmla="*/ 4645525 w 4662328"/>
              <a:gd name="connsiteY6" fmla="*/ 302647 h 5549975"/>
              <a:gd name="connsiteX7" fmla="*/ 4661951 w 4662328"/>
              <a:gd name="connsiteY7" fmla="*/ 334222 h 5549975"/>
              <a:gd name="connsiteX8" fmla="*/ 4639690 w 4662328"/>
              <a:gd name="connsiteY8" fmla="*/ 391868 h 5549975"/>
              <a:gd name="connsiteX9" fmla="*/ 4636202 w 4662328"/>
              <a:gd name="connsiteY9" fmla="*/ 415489 h 5549975"/>
              <a:gd name="connsiteX10" fmla="*/ 4631097 w 4662328"/>
              <a:gd name="connsiteY10" fmla="*/ 506828 h 5549975"/>
              <a:gd name="connsiteX11" fmla="*/ 4630447 w 4662328"/>
              <a:gd name="connsiteY11" fmla="*/ 553245 h 5549975"/>
              <a:gd name="connsiteX12" fmla="*/ 4627348 w 4662328"/>
              <a:gd name="connsiteY12" fmla="*/ 581709 h 5549975"/>
              <a:gd name="connsiteX13" fmla="*/ 4626679 w 4662328"/>
              <a:gd name="connsiteY13" fmla="*/ 585890 h 5549975"/>
              <a:gd name="connsiteX14" fmla="*/ 4613742 w 4662328"/>
              <a:gd name="connsiteY14" fmla="*/ 817404 h 5549975"/>
              <a:gd name="connsiteX15" fmla="*/ 4615455 w 4662328"/>
              <a:gd name="connsiteY15" fmla="*/ 822238 h 5549975"/>
              <a:gd name="connsiteX16" fmla="*/ 4613304 w 4662328"/>
              <a:gd name="connsiteY16" fmla="*/ 846069 h 5549975"/>
              <a:gd name="connsiteX17" fmla="*/ 4611704 w 4662328"/>
              <a:gd name="connsiteY17" fmla="*/ 853854 h 5549975"/>
              <a:gd name="connsiteX18" fmla="*/ 4605466 w 4662328"/>
              <a:gd name="connsiteY18" fmla="*/ 965485 h 5549975"/>
              <a:gd name="connsiteX19" fmla="*/ 4607543 w 4662328"/>
              <a:gd name="connsiteY19" fmla="*/ 966385 h 5549975"/>
              <a:gd name="connsiteX20" fmla="*/ 4611662 w 4662328"/>
              <a:gd name="connsiteY20" fmla="*/ 1002567 h 5549975"/>
              <a:gd name="connsiteX21" fmla="*/ 4606864 w 4662328"/>
              <a:gd name="connsiteY21" fmla="*/ 1101094 h 5549975"/>
              <a:gd name="connsiteX22" fmla="*/ 4606759 w 4662328"/>
              <a:gd name="connsiteY22" fmla="*/ 1159389 h 5549975"/>
              <a:gd name="connsiteX23" fmla="*/ 4611062 w 4662328"/>
              <a:gd name="connsiteY23" fmla="*/ 1180505 h 5549975"/>
              <a:gd name="connsiteX24" fmla="*/ 4614152 w 4662328"/>
              <a:gd name="connsiteY24" fmla="*/ 1210687 h 5549975"/>
              <a:gd name="connsiteX25" fmla="*/ 4622969 w 4662328"/>
              <a:gd name="connsiteY25" fmla="*/ 1263157 h 5549975"/>
              <a:gd name="connsiteX26" fmla="*/ 4625246 w 4662328"/>
              <a:gd name="connsiteY26" fmla="*/ 1313374 h 5549975"/>
              <a:gd name="connsiteX27" fmla="*/ 4624366 w 4662328"/>
              <a:gd name="connsiteY27" fmla="*/ 1347004 h 5549975"/>
              <a:gd name="connsiteX28" fmla="*/ 4623903 w 4662328"/>
              <a:gd name="connsiteY28" fmla="*/ 1351864 h 5549975"/>
              <a:gd name="connsiteX29" fmla="*/ 4614784 w 4662328"/>
              <a:gd name="connsiteY29" fmla="*/ 1391762 h 5549975"/>
              <a:gd name="connsiteX30" fmla="*/ 4618048 w 4662328"/>
              <a:gd name="connsiteY30" fmla="*/ 1395707 h 5549975"/>
              <a:gd name="connsiteX31" fmla="*/ 4620890 w 4662328"/>
              <a:gd name="connsiteY31" fmla="*/ 1408524 h 5549975"/>
              <a:gd name="connsiteX32" fmla="*/ 4616149 w 4662328"/>
              <a:gd name="connsiteY32" fmla="*/ 1419109 h 5549975"/>
              <a:gd name="connsiteX33" fmla="*/ 4605965 w 4662328"/>
              <a:gd name="connsiteY33" fmla="*/ 1469337 h 5549975"/>
              <a:gd name="connsiteX34" fmla="*/ 4595068 w 4662328"/>
              <a:gd name="connsiteY34" fmla="*/ 1543038 h 5549975"/>
              <a:gd name="connsiteX35" fmla="*/ 4590187 w 4662328"/>
              <a:gd name="connsiteY35" fmla="*/ 1553997 h 5549975"/>
              <a:gd name="connsiteX36" fmla="*/ 4575759 w 4662328"/>
              <a:gd name="connsiteY36" fmla="*/ 1626071 h 5549975"/>
              <a:gd name="connsiteX37" fmla="*/ 4572044 w 4662328"/>
              <a:gd name="connsiteY37" fmla="*/ 1664103 h 5549975"/>
              <a:gd name="connsiteX38" fmla="*/ 4575704 w 4662328"/>
              <a:gd name="connsiteY38" fmla="*/ 1668558 h 5549975"/>
              <a:gd name="connsiteX39" fmla="*/ 4574054 w 4662328"/>
              <a:gd name="connsiteY39" fmla="*/ 1679756 h 5549975"/>
              <a:gd name="connsiteX40" fmla="*/ 4574466 w 4662328"/>
              <a:gd name="connsiteY40" fmla="*/ 1682815 h 5549975"/>
              <a:gd name="connsiteX41" fmla="*/ 4575977 w 4662328"/>
              <a:gd name="connsiteY41" fmla="*/ 1700268 h 5549975"/>
              <a:gd name="connsiteX42" fmla="*/ 4564507 w 4662328"/>
              <a:gd name="connsiteY42" fmla="*/ 1735163 h 5549975"/>
              <a:gd name="connsiteX43" fmla="*/ 4562447 w 4662328"/>
              <a:gd name="connsiteY43" fmla="*/ 1735289 h 5549975"/>
              <a:gd name="connsiteX44" fmla="*/ 4553949 w 4662328"/>
              <a:gd name="connsiteY44" fmla="*/ 1887374 h 5549975"/>
              <a:gd name="connsiteX45" fmla="*/ 4562640 w 4662328"/>
              <a:gd name="connsiteY45" fmla="*/ 1911536 h 5549975"/>
              <a:gd name="connsiteX46" fmla="*/ 4564918 w 4662328"/>
              <a:gd name="connsiteY46" fmla="*/ 1961755 h 5549975"/>
              <a:gd name="connsiteX47" fmla="*/ 4564037 w 4662328"/>
              <a:gd name="connsiteY47" fmla="*/ 1995384 h 5549975"/>
              <a:gd name="connsiteX48" fmla="*/ 4563575 w 4662328"/>
              <a:gd name="connsiteY48" fmla="*/ 2000244 h 5549975"/>
              <a:gd name="connsiteX49" fmla="*/ 4554455 w 4662328"/>
              <a:gd name="connsiteY49" fmla="*/ 2040142 h 5549975"/>
              <a:gd name="connsiteX50" fmla="*/ 4557720 w 4662328"/>
              <a:gd name="connsiteY50" fmla="*/ 2044087 h 5549975"/>
              <a:gd name="connsiteX51" fmla="*/ 4560561 w 4662328"/>
              <a:gd name="connsiteY51" fmla="*/ 2056904 h 5549975"/>
              <a:gd name="connsiteX52" fmla="*/ 4555820 w 4662328"/>
              <a:gd name="connsiteY52" fmla="*/ 2067489 h 5549975"/>
              <a:gd name="connsiteX53" fmla="*/ 4545636 w 4662328"/>
              <a:gd name="connsiteY53" fmla="*/ 2117719 h 5549975"/>
              <a:gd name="connsiteX54" fmla="*/ 4538305 w 4662328"/>
              <a:gd name="connsiteY54" fmla="*/ 2167300 h 5549975"/>
              <a:gd name="connsiteX55" fmla="*/ 4482222 w 4662328"/>
              <a:gd name="connsiteY55" fmla="*/ 3223633 h 5549975"/>
              <a:gd name="connsiteX56" fmla="*/ 4469436 w 4662328"/>
              <a:gd name="connsiteY56" fmla="*/ 3477281 h 5549975"/>
              <a:gd name="connsiteX57" fmla="*/ 4458351 w 4662328"/>
              <a:gd name="connsiteY57" fmla="*/ 3639984 h 5549975"/>
              <a:gd name="connsiteX58" fmla="*/ 4367590 w 4662328"/>
              <a:gd name="connsiteY58" fmla="*/ 5278921 h 5549975"/>
              <a:gd name="connsiteX59" fmla="*/ 4372888 w 4662328"/>
              <a:gd name="connsiteY59" fmla="*/ 5315626 h 5549975"/>
              <a:gd name="connsiteX60" fmla="*/ 4376422 w 4662328"/>
              <a:gd name="connsiteY60" fmla="*/ 5350090 h 5549975"/>
              <a:gd name="connsiteX61" fmla="*/ 4379254 w 4662328"/>
              <a:gd name="connsiteY61" fmla="*/ 5450399 h 5549975"/>
              <a:gd name="connsiteX62" fmla="*/ 4360697 w 4662328"/>
              <a:gd name="connsiteY62" fmla="*/ 5484804 h 5549975"/>
              <a:gd name="connsiteX63" fmla="*/ 4356045 w 4662328"/>
              <a:gd name="connsiteY63" fmla="*/ 5487504 h 5549975"/>
              <a:gd name="connsiteX64" fmla="*/ 4352588 w 4662328"/>
              <a:gd name="connsiteY64" fmla="*/ 5549951 h 5549975"/>
              <a:gd name="connsiteX65" fmla="*/ 121904 w 4662328"/>
              <a:gd name="connsiteY65" fmla="*/ 5314089 h 5549975"/>
              <a:gd name="connsiteX66" fmla="*/ 125710 w 4662328"/>
              <a:gd name="connsiteY66" fmla="*/ 5243704 h 5549975"/>
              <a:gd name="connsiteX67" fmla="*/ 113205 w 4662328"/>
              <a:gd name="connsiteY67" fmla="*/ 5239903 h 5549975"/>
              <a:gd name="connsiteX68" fmla="*/ 117425 w 4662328"/>
              <a:gd name="connsiteY68" fmla="*/ 5233298 h 5549975"/>
              <a:gd name="connsiteX69" fmla="*/ 117694 w 4662328"/>
              <a:gd name="connsiteY69" fmla="*/ 5230552 h 5549975"/>
              <a:gd name="connsiteX70" fmla="*/ 117964 w 4662328"/>
              <a:gd name="connsiteY70" fmla="*/ 5227804 h 5549975"/>
              <a:gd name="connsiteX71" fmla="*/ 118501 w 4662328"/>
              <a:gd name="connsiteY71" fmla="*/ 5222308 h 5549975"/>
              <a:gd name="connsiteX72" fmla="*/ 118186 w 4662328"/>
              <a:gd name="connsiteY72" fmla="*/ 5216405 h 5549975"/>
              <a:gd name="connsiteX73" fmla="*/ 117602 w 4662328"/>
              <a:gd name="connsiteY73" fmla="*/ 5213249 h 5549975"/>
              <a:gd name="connsiteX74" fmla="*/ 117871 w 4662328"/>
              <a:gd name="connsiteY74" fmla="*/ 5210500 h 5549975"/>
              <a:gd name="connsiteX75" fmla="*/ 117555 w 4662328"/>
              <a:gd name="connsiteY75" fmla="*/ 5204597 h 5549975"/>
              <a:gd name="connsiteX76" fmla="*/ 116972 w 4662328"/>
              <a:gd name="connsiteY76" fmla="*/ 5201441 h 5549975"/>
              <a:gd name="connsiteX77" fmla="*/ 116342 w 4662328"/>
              <a:gd name="connsiteY77" fmla="*/ 5189632 h 5549975"/>
              <a:gd name="connsiteX78" fmla="*/ 115758 w 4662328"/>
              <a:gd name="connsiteY78" fmla="*/ 5186477 h 5549975"/>
              <a:gd name="connsiteX79" fmla="*/ 116026 w 4662328"/>
              <a:gd name="connsiteY79" fmla="*/ 5183728 h 5549975"/>
              <a:gd name="connsiteX80" fmla="*/ 114591 w 4662328"/>
              <a:gd name="connsiteY80" fmla="*/ 5180163 h 5549975"/>
              <a:gd name="connsiteX81" fmla="*/ 131086 w 4662328"/>
              <a:gd name="connsiteY81" fmla="*/ 5144275 h 5549975"/>
              <a:gd name="connsiteX82" fmla="*/ 152522 w 4662328"/>
              <a:gd name="connsiteY82" fmla="*/ 4747825 h 5549975"/>
              <a:gd name="connsiteX83" fmla="*/ 0 w 4662328"/>
              <a:gd name="connsiteY83" fmla="*/ 4747825 h 5549975"/>
              <a:gd name="connsiteX84" fmla="*/ 110031 w 4662328"/>
              <a:gd name="connsiteY84" fmla="*/ 3811601 h 5549975"/>
              <a:gd name="connsiteX85" fmla="*/ 412307 w 4662328"/>
              <a:gd name="connsiteY85" fmla="*/ 0 h 5549975"/>
              <a:gd name="connsiteX0" fmla="*/ 302276 w 4552297"/>
              <a:gd name="connsiteY0" fmla="*/ 0 h 5549975"/>
              <a:gd name="connsiteX1" fmla="*/ 3304462 w 4552297"/>
              <a:gd name="connsiteY1" fmla="*/ 171842 h 5549975"/>
              <a:gd name="connsiteX2" fmla="*/ 4133273 w 4552297"/>
              <a:gd name="connsiteY2" fmla="*/ 226950 h 5549975"/>
              <a:gd name="connsiteX3" fmla="*/ 4506467 w 4552297"/>
              <a:gd name="connsiteY3" fmla="*/ 247374 h 5549975"/>
              <a:gd name="connsiteX4" fmla="*/ 4534346 w 4552297"/>
              <a:gd name="connsiteY4" fmla="*/ 269179 h 5549975"/>
              <a:gd name="connsiteX5" fmla="*/ 4532572 w 4552297"/>
              <a:gd name="connsiteY5" fmla="*/ 300930 h 5549975"/>
              <a:gd name="connsiteX6" fmla="*/ 4535494 w 4552297"/>
              <a:gd name="connsiteY6" fmla="*/ 302647 h 5549975"/>
              <a:gd name="connsiteX7" fmla="*/ 4551920 w 4552297"/>
              <a:gd name="connsiteY7" fmla="*/ 334222 h 5549975"/>
              <a:gd name="connsiteX8" fmla="*/ 4529659 w 4552297"/>
              <a:gd name="connsiteY8" fmla="*/ 391868 h 5549975"/>
              <a:gd name="connsiteX9" fmla="*/ 4526171 w 4552297"/>
              <a:gd name="connsiteY9" fmla="*/ 415489 h 5549975"/>
              <a:gd name="connsiteX10" fmla="*/ 4521066 w 4552297"/>
              <a:gd name="connsiteY10" fmla="*/ 506828 h 5549975"/>
              <a:gd name="connsiteX11" fmla="*/ 4520416 w 4552297"/>
              <a:gd name="connsiteY11" fmla="*/ 553245 h 5549975"/>
              <a:gd name="connsiteX12" fmla="*/ 4517317 w 4552297"/>
              <a:gd name="connsiteY12" fmla="*/ 581709 h 5549975"/>
              <a:gd name="connsiteX13" fmla="*/ 4516648 w 4552297"/>
              <a:gd name="connsiteY13" fmla="*/ 585890 h 5549975"/>
              <a:gd name="connsiteX14" fmla="*/ 4503711 w 4552297"/>
              <a:gd name="connsiteY14" fmla="*/ 817404 h 5549975"/>
              <a:gd name="connsiteX15" fmla="*/ 4505424 w 4552297"/>
              <a:gd name="connsiteY15" fmla="*/ 822238 h 5549975"/>
              <a:gd name="connsiteX16" fmla="*/ 4503273 w 4552297"/>
              <a:gd name="connsiteY16" fmla="*/ 846069 h 5549975"/>
              <a:gd name="connsiteX17" fmla="*/ 4501673 w 4552297"/>
              <a:gd name="connsiteY17" fmla="*/ 853854 h 5549975"/>
              <a:gd name="connsiteX18" fmla="*/ 4495435 w 4552297"/>
              <a:gd name="connsiteY18" fmla="*/ 965485 h 5549975"/>
              <a:gd name="connsiteX19" fmla="*/ 4497512 w 4552297"/>
              <a:gd name="connsiteY19" fmla="*/ 966385 h 5549975"/>
              <a:gd name="connsiteX20" fmla="*/ 4501631 w 4552297"/>
              <a:gd name="connsiteY20" fmla="*/ 1002567 h 5549975"/>
              <a:gd name="connsiteX21" fmla="*/ 4496833 w 4552297"/>
              <a:gd name="connsiteY21" fmla="*/ 1101094 h 5549975"/>
              <a:gd name="connsiteX22" fmla="*/ 4496728 w 4552297"/>
              <a:gd name="connsiteY22" fmla="*/ 1159389 h 5549975"/>
              <a:gd name="connsiteX23" fmla="*/ 4501031 w 4552297"/>
              <a:gd name="connsiteY23" fmla="*/ 1180505 h 5549975"/>
              <a:gd name="connsiteX24" fmla="*/ 4504121 w 4552297"/>
              <a:gd name="connsiteY24" fmla="*/ 1210687 h 5549975"/>
              <a:gd name="connsiteX25" fmla="*/ 4512938 w 4552297"/>
              <a:gd name="connsiteY25" fmla="*/ 1263157 h 5549975"/>
              <a:gd name="connsiteX26" fmla="*/ 4515215 w 4552297"/>
              <a:gd name="connsiteY26" fmla="*/ 1313374 h 5549975"/>
              <a:gd name="connsiteX27" fmla="*/ 4514335 w 4552297"/>
              <a:gd name="connsiteY27" fmla="*/ 1347004 h 5549975"/>
              <a:gd name="connsiteX28" fmla="*/ 4513872 w 4552297"/>
              <a:gd name="connsiteY28" fmla="*/ 1351864 h 5549975"/>
              <a:gd name="connsiteX29" fmla="*/ 4504753 w 4552297"/>
              <a:gd name="connsiteY29" fmla="*/ 1391762 h 5549975"/>
              <a:gd name="connsiteX30" fmla="*/ 4508017 w 4552297"/>
              <a:gd name="connsiteY30" fmla="*/ 1395707 h 5549975"/>
              <a:gd name="connsiteX31" fmla="*/ 4510859 w 4552297"/>
              <a:gd name="connsiteY31" fmla="*/ 1408524 h 5549975"/>
              <a:gd name="connsiteX32" fmla="*/ 4506118 w 4552297"/>
              <a:gd name="connsiteY32" fmla="*/ 1419109 h 5549975"/>
              <a:gd name="connsiteX33" fmla="*/ 4495934 w 4552297"/>
              <a:gd name="connsiteY33" fmla="*/ 1469337 h 5549975"/>
              <a:gd name="connsiteX34" fmla="*/ 4485037 w 4552297"/>
              <a:gd name="connsiteY34" fmla="*/ 1543038 h 5549975"/>
              <a:gd name="connsiteX35" fmla="*/ 4480156 w 4552297"/>
              <a:gd name="connsiteY35" fmla="*/ 1553997 h 5549975"/>
              <a:gd name="connsiteX36" fmla="*/ 4465728 w 4552297"/>
              <a:gd name="connsiteY36" fmla="*/ 1626071 h 5549975"/>
              <a:gd name="connsiteX37" fmla="*/ 4462013 w 4552297"/>
              <a:gd name="connsiteY37" fmla="*/ 1664103 h 5549975"/>
              <a:gd name="connsiteX38" fmla="*/ 4465673 w 4552297"/>
              <a:gd name="connsiteY38" fmla="*/ 1668558 h 5549975"/>
              <a:gd name="connsiteX39" fmla="*/ 4464023 w 4552297"/>
              <a:gd name="connsiteY39" fmla="*/ 1679756 h 5549975"/>
              <a:gd name="connsiteX40" fmla="*/ 4464435 w 4552297"/>
              <a:gd name="connsiteY40" fmla="*/ 1682815 h 5549975"/>
              <a:gd name="connsiteX41" fmla="*/ 4465946 w 4552297"/>
              <a:gd name="connsiteY41" fmla="*/ 1700268 h 5549975"/>
              <a:gd name="connsiteX42" fmla="*/ 4454476 w 4552297"/>
              <a:gd name="connsiteY42" fmla="*/ 1735163 h 5549975"/>
              <a:gd name="connsiteX43" fmla="*/ 4452416 w 4552297"/>
              <a:gd name="connsiteY43" fmla="*/ 1735289 h 5549975"/>
              <a:gd name="connsiteX44" fmla="*/ 4443918 w 4552297"/>
              <a:gd name="connsiteY44" fmla="*/ 1887374 h 5549975"/>
              <a:gd name="connsiteX45" fmla="*/ 4452609 w 4552297"/>
              <a:gd name="connsiteY45" fmla="*/ 1911536 h 5549975"/>
              <a:gd name="connsiteX46" fmla="*/ 4454887 w 4552297"/>
              <a:gd name="connsiteY46" fmla="*/ 1961755 h 5549975"/>
              <a:gd name="connsiteX47" fmla="*/ 4454006 w 4552297"/>
              <a:gd name="connsiteY47" fmla="*/ 1995384 h 5549975"/>
              <a:gd name="connsiteX48" fmla="*/ 4453544 w 4552297"/>
              <a:gd name="connsiteY48" fmla="*/ 2000244 h 5549975"/>
              <a:gd name="connsiteX49" fmla="*/ 4444424 w 4552297"/>
              <a:gd name="connsiteY49" fmla="*/ 2040142 h 5549975"/>
              <a:gd name="connsiteX50" fmla="*/ 4447689 w 4552297"/>
              <a:gd name="connsiteY50" fmla="*/ 2044087 h 5549975"/>
              <a:gd name="connsiteX51" fmla="*/ 4450530 w 4552297"/>
              <a:gd name="connsiteY51" fmla="*/ 2056904 h 5549975"/>
              <a:gd name="connsiteX52" fmla="*/ 4445789 w 4552297"/>
              <a:gd name="connsiteY52" fmla="*/ 2067489 h 5549975"/>
              <a:gd name="connsiteX53" fmla="*/ 4435605 w 4552297"/>
              <a:gd name="connsiteY53" fmla="*/ 2117719 h 5549975"/>
              <a:gd name="connsiteX54" fmla="*/ 4428274 w 4552297"/>
              <a:gd name="connsiteY54" fmla="*/ 2167300 h 5549975"/>
              <a:gd name="connsiteX55" fmla="*/ 4372191 w 4552297"/>
              <a:gd name="connsiteY55" fmla="*/ 3223633 h 5549975"/>
              <a:gd name="connsiteX56" fmla="*/ 4359405 w 4552297"/>
              <a:gd name="connsiteY56" fmla="*/ 3477281 h 5549975"/>
              <a:gd name="connsiteX57" fmla="*/ 4348320 w 4552297"/>
              <a:gd name="connsiteY57" fmla="*/ 3639984 h 5549975"/>
              <a:gd name="connsiteX58" fmla="*/ 4257559 w 4552297"/>
              <a:gd name="connsiteY58" fmla="*/ 5278921 h 5549975"/>
              <a:gd name="connsiteX59" fmla="*/ 4262857 w 4552297"/>
              <a:gd name="connsiteY59" fmla="*/ 5315626 h 5549975"/>
              <a:gd name="connsiteX60" fmla="*/ 4266391 w 4552297"/>
              <a:gd name="connsiteY60" fmla="*/ 5350090 h 5549975"/>
              <a:gd name="connsiteX61" fmla="*/ 4269223 w 4552297"/>
              <a:gd name="connsiteY61" fmla="*/ 5450399 h 5549975"/>
              <a:gd name="connsiteX62" fmla="*/ 4250666 w 4552297"/>
              <a:gd name="connsiteY62" fmla="*/ 5484804 h 5549975"/>
              <a:gd name="connsiteX63" fmla="*/ 4246014 w 4552297"/>
              <a:gd name="connsiteY63" fmla="*/ 5487504 h 5549975"/>
              <a:gd name="connsiteX64" fmla="*/ 4242557 w 4552297"/>
              <a:gd name="connsiteY64" fmla="*/ 5549951 h 5549975"/>
              <a:gd name="connsiteX65" fmla="*/ 11873 w 4552297"/>
              <a:gd name="connsiteY65" fmla="*/ 5314089 h 5549975"/>
              <a:gd name="connsiteX66" fmla="*/ 15679 w 4552297"/>
              <a:gd name="connsiteY66" fmla="*/ 5243704 h 5549975"/>
              <a:gd name="connsiteX67" fmla="*/ 3174 w 4552297"/>
              <a:gd name="connsiteY67" fmla="*/ 5239903 h 5549975"/>
              <a:gd name="connsiteX68" fmla="*/ 7394 w 4552297"/>
              <a:gd name="connsiteY68" fmla="*/ 5233298 h 5549975"/>
              <a:gd name="connsiteX69" fmla="*/ 7663 w 4552297"/>
              <a:gd name="connsiteY69" fmla="*/ 5230552 h 5549975"/>
              <a:gd name="connsiteX70" fmla="*/ 7933 w 4552297"/>
              <a:gd name="connsiteY70" fmla="*/ 5227804 h 5549975"/>
              <a:gd name="connsiteX71" fmla="*/ 8470 w 4552297"/>
              <a:gd name="connsiteY71" fmla="*/ 5222308 h 5549975"/>
              <a:gd name="connsiteX72" fmla="*/ 8155 w 4552297"/>
              <a:gd name="connsiteY72" fmla="*/ 5216405 h 5549975"/>
              <a:gd name="connsiteX73" fmla="*/ 7571 w 4552297"/>
              <a:gd name="connsiteY73" fmla="*/ 5213249 h 5549975"/>
              <a:gd name="connsiteX74" fmla="*/ 7840 w 4552297"/>
              <a:gd name="connsiteY74" fmla="*/ 5210500 h 5549975"/>
              <a:gd name="connsiteX75" fmla="*/ 7524 w 4552297"/>
              <a:gd name="connsiteY75" fmla="*/ 5204597 h 5549975"/>
              <a:gd name="connsiteX76" fmla="*/ 6941 w 4552297"/>
              <a:gd name="connsiteY76" fmla="*/ 5201441 h 5549975"/>
              <a:gd name="connsiteX77" fmla="*/ 6311 w 4552297"/>
              <a:gd name="connsiteY77" fmla="*/ 5189632 h 5549975"/>
              <a:gd name="connsiteX78" fmla="*/ 5727 w 4552297"/>
              <a:gd name="connsiteY78" fmla="*/ 5186477 h 5549975"/>
              <a:gd name="connsiteX79" fmla="*/ 5995 w 4552297"/>
              <a:gd name="connsiteY79" fmla="*/ 5183728 h 5549975"/>
              <a:gd name="connsiteX80" fmla="*/ 4560 w 4552297"/>
              <a:gd name="connsiteY80" fmla="*/ 5180163 h 5549975"/>
              <a:gd name="connsiteX81" fmla="*/ 21055 w 4552297"/>
              <a:gd name="connsiteY81" fmla="*/ 5144275 h 5549975"/>
              <a:gd name="connsiteX82" fmla="*/ 42491 w 4552297"/>
              <a:gd name="connsiteY82" fmla="*/ 4747825 h 5549975"/>
              <a:gd name="connsiteX83" fmla="*/ 0 w 4552297"/>
              <a:gd name="connsiteY83" fmla="*/ 3811601 h 5549975"/>
              <a:gd name="connsiteX84" fmla="*/ 302276 w 4552297"/>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218499 w 4549123"/>
              <a:gd name="connsiteY83" fmla="*/ 3822685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39317 w 4549123"/>
              <a:gd name="connsiteY82" fmla="*/ 4747825 h 5549975"/>
              <a:gd name="connsiteX83" fmla="*/ 74412 w 4549123"/>
              <a:gd name="connsiteY83" fmla="*/ 3839310 h 5549975"/>
              <a:gd name="connsiteX84" fmla="*/ 299102 w 4549123"/>
              <a:gd name="connsiteY84"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17881 w 4549123"/>
              <a:gd name="connsiteY81" fmla="*/ 5144275 h 5549975"/>
              <a:gd name="connsiteX82" fmla="*/ 74412 w 4549123"/>
              <a:gd name="connsiteY82" fmla="*/ 3839310 h 5549975"/>
              <a:gd name="connsiteX83" fmla="*/ 299102 w 4549123"/>
              <a:gd name="connsiteY83" fmla="*/ 0 h 5549975"/>
              <a:gd name="connsiteX0" fmla="*/ 299102 w 4549123"/>
              <a:gd name="connsiteY0" fmla="*/ 0 h 5549975"/>
              <a:gd name="connsiteX1" fmla="*/ 3301288 w 4549123"/>
              <a:gd name="connsiteY1" fmla="*/ 171842 h 5549975"/>
              <a:gd name="connsiteX2" fmla="*/ 4130099 w 4549123"/>
              <a:gd name="connsiteY2" fmla="*/ 226950 h 5549975"/>
              <a:gd name="connsiteX3" fmla="*/ 4503293 w 4549123"/>
              <a:gd name="connsiteY3" fmla="*/ 247374 h 5549975"/>
              <a:gd name="connsiteX4" fmla="*/ 4531172 w 4549123"/>
              <a:gd name="connsiteY4" fmla="*/ 269179 h 5549975"/>
              <a:gd name="connsiteX5" fmla="*/ 4529398 w 4549123"/>
              <a:gd name="connsiteY5" fmla="*/ 300930 h 5549975"/>
              <a:gd name="connsiteX6" fmla="*/ 4532320 w 4549123"/>
              <a:gd name="connsiteY6" fmla="*/ 302647 h 5549975"/>
              <a:gd name="connsiteX7" fmla="*/ 4548746 w 4549123"/>
              <a:gd name="connsiteY7" fmla="*/ 334222 h 5549975"/>
              <a:gd name="connsiteX8" fmla="*/ 4526485 w 4549123"/>
              <a:gd name="connsiteY8" fmla="*/ 391868 h 5549975"/>
              <a:gd name="connsiteX9" fmla="*/ 4522997 w 4549123"/>
              <a:gd name="connsiteY9" fmla="*/ 415489 h 5549975"/>
              <a:gd name="connsiteX10" fmla="*/ 4517892 w 4549123"/>
              <a:gd name="connsiteY10" fmla="*/ 506828 h 5549975"/>
              <a:gd name="connsiteX11" fmla="*/ 4517242 w 4549123"/>
              <a:gd name="connsiteY11" fmla="*/ 553245 h 5549975"/>
              <a:gd name="connsiteX12" fmla="*/ 4514143 w 4549123"/>
              <a:gd name="connsiteY12" fmla="*/ 581709 h 5549975"/>
              <a:gd name="connsiteX13" fmla="*/ 4513474 w 4549123"/>
              <a:gd name="connsiteY13" fmla="*/ 585890 h 5549975"/>
              <a:gd name="connsiteX14" fmla="*/ 4500537 w 4549123"/>
              <a:gd name="connsiteY14" fmla="*/ 817404 h 5549975"/>
              <a:gd name="connsiteX15" fmla="*/ 4502250 w 4549123"/>
              <a:gd name="connsiteY15" fmla="*/ 822238 h 5549975"/>
              <a:gd name="connsiteX16" fmla="*/ 4500099 w 4549123"/>
              <a:gd name="connsiteY16" fmla="*/ 846069 h 5549975"/>
              <a:gd name="connsiteX17" fmla="*/ 4498499 w 4549123"/>
              <a:gd name="connsiteY17" fmla="*/ 853854 h 5549975"/>
              <a:gd name="connsiteX18" fmla="*/ 4492261 w 4549123"/>
              <a:gd name="connsiteY18" fmla="*/ 965485 h 5549975"/>
              <a:gd name="connsiteX19" fmla="*/ 4494338 w 4549123"/>
              <a:gd name="connsiteY19" fmla="*/ 966385 h 5549975"/>
              <a:gd name="connsiteX20" fmla="*/ 4498457 w 4549123"/>
              <a:gd name="connsiteY20" fmla="*/ 1002567 h 5549975"/>
              <a:gd name="connsiteX21" fmla="*/ 4493659 w 4549123"/>
              <a:gd name="connsiteY21" fmla="*/ 1101094 h 5549975"/>
              <a:gd name="connsiteX22" fmla="*/ 4493554 w 4549123"/>
              <a:gd name="connsiteY22" fmla="*/ 1159389 h 5549975"/>
              <a:gd name="connsiteX23" fmla="*/ 4497857 w 4549123"/>
              <a:gd name="connsiteY23" fmla="*/ 1180505 h 5549975"/>
              <a:gd name="connsiteX24" fmla="*/ 4500947 w 4549123"/>
              <a:gd name="connsiteY24" fmla="*/ 1210687 h 5549975"/>
              <a:gd name="connsiteX25" fmla="*/ 4509764 w 4549123"/>
              <a:gd name="connsiteY25" fmla="*/ 1263157 h 5549975"/>
              <a:gd name="connsiteX26" fmla="*/ 4512041 w 4549123"/>
              <a:gd name="connsiteY26" fmla="*/ 1313374 h 5549975"/>
              <a:gd name="connsiteX27" fmla="*/ 4511161 w 4549123"/>
              <a:gd name="connsiteY27" fmla="*/ 1347004 h 5549975"/>
              <a:gd name="connsiteX28" fmla="*/ 4510698 w 4549123"/>
              <a:gd name="connsiteY28" fmla="*/ 1351864 h 5549975"/>
              <a:gd name="connsiteX29" fmla="*/ 4501579 w 4549123"/>
              <a:gd name="connsiteY29" fmla="*/ 1391762 h 5549975"/>
              <a:gd name="connsiteX30" fmla="*/ 4504843 w 4549123"/>
              <a:gd name="connsiteY30" fmla="*/ 1395707 h 5549975"/>
              <a:gd name="connsiteX31" fmla="*/ 4507685 w 4549123"/>
              <a:gd name="connsiteY31" fmla="*/ 1408524 h 5549975"/>
              <a:gd name="connsiteX32" fmla="*/ 4502944 w 4549123"/>
              <a:gd name="connsiteY32" fmla="*/ 1419109 h 5549975"/>
              <a:gd name="connsiteX33" fmla="*/ 4492760 w 4549123"/>
              <a:gd name="connsiteY33" fmla="*/ 1469337 h 5549975"/>
              <a:gd name="connsiteX34" fmla="*/ 4481863 w 4549123"/>
              <a:gd name="connsiteY34" fmla="*/ 1543038 h 5549975"/>
              <a:gd name="connsiteX35" fmla="*/ 4476982 w 4549123"/>
              <a:gd name="connsiteY35" fmla="*/ 1553997 h 5549975"/>
              <a:gd name="connsiteX36" fmla="*/ 4462554 w 4549123"/>
              <a:gd name="connsiteY36" fmla="*/ 1626071 h 5549975"/>
              <a:gd name="connsiteX37" fmla="*/ 4458839 w 4549123"/>
              <a:gd name="connsiteY37" fmla="*/ 1664103 h 5549975"/>
              <a:gd name="connsiteX38" fmla="*/ 4462499 w 4549123"/>
              <a:gd name="connsiteY38" fmla="*/ 1668558 h 5549975"/>
              <a:gd name="connsiteX39" fmla="*/ 4460849 w 4549123"/>
              <a:gd name="connsiteY39" fmla="*/ 1679756 h 5549975"/>
              <a:gd name="connsiteX40" fmla="*/ 4461261 w 4549123"/>
              <a:gd name="connsiteY40" fmla="*/ 1682815 h 5549975"/>
              <a:gd name="connsiteX41" fmla="*/ 4462772 w 4549123"/>
              <a:gd name="connsiteY41" fmla="*/ 1700268 h 5549975"/>
              <a:gd name="connsiteX42" fmla="*/ 4451302 w 4549123"/>
              <a:gd name="connsiteY42" fmla="*/ 1735163 h 5549975"/>
              <a:gd name="connsiteX43" fmla="*/ 4449242 w 4549123"/>
              <a:gd name="connsiteY43" fmla="*/ 1735289 h 5549975"/>
              <a:gd name="connsiteX44" fmla="*/ 4440744 w 4549123"/>
              <a:gd name="connsiteY44" fmla="*/ 1887374 h 5549975"/>
              <a:gd name="connsiteX45" fmla="*/ 4449435 w 4549123"/>
              <a:gd name="connsiteY45" fmla="*/ 1911536 h 5549975"/>
              <a:gd name="connsiteX46" fmla="*/ 4451713 w 4549123"/>
              <a:gd name="connsiteY46" fmla="*/ 1961755 h 5549975"/>
              <a:gd name="connsiteX47" fmla="*/ 4450832 w 4549123"/>
              <a:gd name="connsiteY47" fmla="*/ 1995384 h 5549975"/>
              <a:gd name="connsiteX48" fmla="*/ 4450370 w 4549123"/>
              <a:gd name="connsiteY48" fmla="*/ 2000244 h 5549975"/>
              <a:gd name="connsiteX49" fmla="*/ 4441250 w 4549123"/>
              <a:gd name="connsiteY49" fmla="*/ 2040142 h 5549975"/>
              <a:gd name="connsiteX50" fmla="*/ 4444515 w 4549123"/>
              <a:gd name="connsiteY50" fmla="*/ 2044087 h 5549975"/>
              <a:gd name="connsiteX51" fmla="*/ 4447356 w 4549123"/>
              <a:gd name="connsiteY51" fmla="*/ 2056904 h 5549975"/>
              <a:gd name="connsiteX52" fmla="*/ 4442615 w 4549123"/>
              <a:gd name="connsiteY52" fmla="*/ 2067489 h 5549975"/>
              <a:gd name="connsiteX53" fmla="*/ 4432431 w 4549123"/>
              <a:gd name="connsiteY53" fmla="*/ 2117719 h 5549975"/>
              <a:gd name="connsiteX54" fmla="*/ 4425100 w 4549123"/>
              <a:gd name="connsiteY54" fmla="*/ 2167300 h 5549975"/>
              <a:gd name="connsiteX55" fmla="*/ 4369017 w 4549123"/>
              <a:gd name="connsiteY55" fmla="*/ 3223633 h 5549975"/>
              <a:gd name="connsiteX56" fmla="*/ 4356231 w 4549123"/>
              <a:gd name="connsiteY56" fmla="*/ 3477281 h 5549975"/>
              <a:gd name="connsiteX57" fmla="*/ 4345146 w 4549123"/>
              <a:gd name="connsiteY57" fmla="*/ 3639984 h 5549975"/>
              <a:gd name="connsiteX58" fmla="*/ 4254385 w 4549123"/>
              <a:gd name="connsiteY58" fmla="*/ 5278921 h 5549975"/>
              <a:gd name="connsiteX59" fmla="*/ 4259683 w 4549123"/>
              <a:gd name="connsiteY59" fmla="*/ 5315626 h 5549975"/>
              <a:gd name="connsiteX60" fmla="*/ 4263217 w 4549123"/>
              <a:gd name="connsiteY60" fmla="*/ 5350090 h 5549975"/>
              <a:gd name="connsiteX61" fmla="*/ 4266049 w 4549123"/>
              <a:gd name="connsiteY61" fmla="*/ 5450399 h 5549975"/>
              <a:gd name="connsiteX62" fmla="*/ 4247492 w 4549123"/>
              <a:gd name="connsiteY62" fmla="*/ 5484804 h 5549975"/>
              <a:gd name="connsiteX63" fmla="*/ 4242840 w 4549123"/>
              <a:gd name="connsiteY63" fmla="*/ 5487504 h 5549975"/>
              <a:gd name="connsiteX64" fmla="*/ 4239383 w 4549123"/>
              <a:gd name="connsiteY64" fmla="*/ 5549951 h 5549975"/>
              <a:gd name="connsiteX65" fmla="*/ 8699 w 4549123"/>
              <a:gd name="connsiteY65" fmla="*/ 5314089 h 5549975"/>
              <a:gd name="connsiteX66" fmla="*/ 12505 w 4549123"/>
              <a:gd name="connsiteY66" fmla="*/ 5243704 h 5549975"/>
              <a:gd name="connsiteX67" fmla="*/ 0 w 4549123"/>
              <a:gd name="connsiteY67" fmla="*/ 5239903 h 5549975"/>
              <a:gd name="connsiteX68" fmla="*/ 4220 w 4549123"/>
              <a:gd name="connsiteY68" fmla="*/ 5233298 h 5549975"/>
              <a:gd name="connsiteX69" fmla="*/ 4489 w 4549123"/>
              <a:gd name="connsiteY69" fmla="*/ 5230552 h 5549975"/>
              <a:gd name="connsiteX70" fmla="*/ 4759 w 4549123"/>
              <a:gd name="connsiteY70" fmla="*/ 5227804 h 5549975"/>
              <a:gd name="connsiteX71" fmla="*/ 5296 w 4549123"/>
              <a:gd name="connsiteY71" fmla="*/ 5222308 h 5549975"/>
              <a:gd name="connsiteX72" fmla="*/ 4981 w 4549123"/>
              <a:gd name="connsiteY72" fmla="*/ 5216405 h 5549975"/>
              <a:gd name="connsiteX73" fmla="*/ 4397 w 4549123"/>
              <a:gd name="connsiteY73" fmla="*/ 5213249 h 5549975"/>
              <a:gd name="connsiteX74" fmla="*/ 4666 w 4549123"/>
              <a:gd name="connsiteY74" fmla="*/ 5210500 h 5549975"/>
              <a:gd name="connsiteX75" fmla="*/ 4350 w 4549123"/>
              <a:gd name="connsiteY75" fmla="*/ 5204597 h 5549975"/>
              <a:gd name="connsiteX76" fmla="*/ 3767 w 4549123"/>
              <a:gd name="connsiteY76" fmla="*/ 5201441 h 5549975"/>
              <a:gd name="connsiteX77" fmla="*/ 3137 w 4549123"/>
              <a:gd name="connsiteY77" fmla="*/ 5189632 h 5549975"/>
              <a:gd name="connsiteX78" fmla="*/ 2553 w 4549123"/>
              <a:gd name="connsiteY78" fmla="*/ 5186477 h 5549975"/>
              <a:gd name="connsiteX79" fmla="*/ 2821 w 4549123"/>
              <a:gd name="connsiteY79" fmla="*/ 5183728 h 5549975"/>
              <a:gd name="connsiteX80" fmla="*/ 1386 w 4549123"/>
              <a:gd name="connsiteY80" fmla="*/ 5180163 h 5549975"/>
              <a:gd name="connsiteX81" fmla="*/ 6798 w 4549123"/>
              <a:gd name="connsiteY81" fmla="*/ 5116566 h 5549975"/>
              <a:gd name="connsiteX82" fmla="*/ 74412 w 4549123"/>
              <a:gd name="connsiteY82" fmla="*/ 3839310 h 5549975"/>
              <a:gd name="connsiteX83" fmla="*/ 299102 w 4549123"/>
              <a:gd name="connsiteY83" fmla="*/ 0 h 5549975"/>
              <a:gd name="connsiteX0" fmla="*/ 304427 w 4554448"/>
              <a:gd name="connsiteY0" fmla="*/ 0 h 5549970"/>
              <a:gd name="connsiteX1" fmla="*/ 3306613 w 4554448"/>
              <a:gd name="connsiteY1" fmla="*/ 171842 h 5549970"/>
              <a:gd name="connsiteX2" fmla="*/ 4135424 w 4554448"/>
              <a:gd name="connsiteY2" fmla="*/ 226950 h 5549970"/>
              <a:gd name="connsiteX3" fmla="*/ 4508618 w 4554448"/>
              <a:gd name="connsiteY3" fmla="*/ 247374 h 5549970"/>
              <a:gd name="connsiteX4" fmla="*/ 4536497 w 4554448"/>
              <a:gd name="connsiteY4" fmla="*/ 269179 h 5549970"/>
              <a:gd name="connsiteX5" fmla="*/ 4534723 w 4554448"/>
              <a:gd name="connsiteY5" fmla="*/ 300930 h 5549970"/>
              <a:gd name="connsiteX6" fmla="*/ 4537645 w 4554448"/>
              <a:gd name="connsiteY6" fmla="*/ 302647 h 5549970"/>
              <a:gd name="connsiteX7" fmla="*/ 4554071 w 4554448"/>
              <a:gd name="connsiteY7" fmla="*/ 334222 h 5549970"/>
              <a:gd name="connsiteX8" fmla="*/ 4531810 w 4554448"/>
              <a:gd name="connsiteY8" fmla="*/ 391868 h 5549970"/>
              <a:gd name="connsiteX9" fmla="*/ 4528322 w 4554448"/>
              <a:gd name="connsiteY9" fmla="*/ 415489 h 5549970"/>
              <a:gd name="connsiteX10" fmla="*/ 4523217 w 4554448"/>
              <a:gd name="connsiteY10" fmla="*/ 506828 h 5549970"/>
              <a:gd name="connsiteX11" fmla="*/ 4522567 w 4554448"/>
              <a:gd name="connsiteY11" fmla="*/ 553245 h 5549970"/>
              <a:gd name="connsiteX12" fmla="*/ 4519468 w 4554448"/>
              <a:gd name="connsiteY12" fmla="*/ 581709 h 5549970"/>
              <a:gd name="connsiteX13" fmla="*/ 4518799 w 4554448"/>
              <a:gd name="connsiteY13" fmla="*/ 585890 h 5549970"/>
              <a:gd name="connsiteX14" fmla="*/ 4505862 w 4554448"/>
              <a:gd name="connsiteY14" fmla="*/ 817404 h 5549970"/>
              <a:gd name="connsiteX15" fmla="*/ 4507575 w 4554448"/>
              <a:gd name="connsiteY15" fmla="*/ 822238 h 5549970"/>
              <a:gd name="connsiteX16" fmla="*/ 4505424 w 4554448"/>
              <a:gd name="connsiteY16" fmla="*/ 846069 h 5549970"/>
              <a:gd name="connsiteX17" fmla="*/ 4503824 w 4554448"/>
              <a:gd name="connsiteY17" fmla="*/ 853854 h 5549970"/>
              <a:gd name="connsiteX18" fmla="*/ 4497586 w 4554448"/>
              <a:gd name="connsiteY18" fmla="*/ 965485 h 5549970"/>
              <a:gd name="connsiteX19" fmla="*/ 4499663 w 4554448"/>
              <a:gd name="connsiteY19" fmla="*/ 966385 h 5549970"/>
              <a:gd name="connsiteX20" fmla="*/ 4503782 w 4554448"/>
              <a:gd name="connsiteY20" fmla="*/ 1002567 h 5549970"/>
              <a:gd name="connsiteX21" fmla="*/ 4498984 w 4554448"/>
              <a:gd name="connsiteY21" fmla="*/ 1101094 h 5549970"/>
              <a:gd name="connsiteX22" fmla="*/ 4498879 w 4554448"/>
              <a:gd name="connsiteY22" fmla="*/ 1159389 h 5549970"/>
              <a:gd name="connsiteX23" fmla="*/ 4503182 w 4554448"/>
              <a:gd name="connsiteY23" fmla="*/ 1180505 h 5549970"/>
              <a:gd name="connsiteX24" fmla="*/ 4506272 w 4554448"/>
              <a:gd name="connsiteY24" fmla="*/ 1210687 h 5549970"/>
              <a:gd name="connsiteX25" fmla="*/ 4515089 w 4554448"/>
              <a:gd name="connsiteY25" fmla="*/ 1263157 h 5549970"/>
              <a:gd name="connsiteX26" fmla="*/ 4517366 w 4554448"/>
              <a:gd name="connsiteY26" fmla="*/ 1313374 h 5549970"/>
              <a:gd name="connsiteX27" fmla="*/ 4516486 w 4554448"/>
              <a:gd name="connsiteY27" fmla="*/ 1347004 h 5549970"/>
              <a:gd name="connsiteX28" fmla="*/ 4516023 w 4554448"/>
              <a:gd name="connsiteY28" fmla="*/ 1351864 h 5549970"/>
              <a:gd name="connsiteX29" fmla="*/ 4506904 w 4554448"/>
              <a:gd name="connsiteY29" fmla="*/ 1391762 h 5549970"/>
              <a:gd name="connsiteX30" fmla="*/ 4510168 w 4554448"/>
              <a:gd name="connsiteY30" fmla="*/ 1395707 h 5549970"/>
              <a:gd name="connsiteX31" fmla="*/ 4513010 w 4554448"/>
              <a:gd name="connsiteY31" fmla="*/ 1408524 h 5549970"/>
              <a:gd name="connsiteX32" fmla="*/ 4508269 w 4554448"/>
              <a:gd name="connsiteY32" fmla="*/ 1419109 h 5549970"/>
              <a:gd name="connsiteX33" fmla="*/ 4498085 w 4554448"/>
              <a:gd name="connsiteY33" fmla="*/ 1469337 h 5549970"/>
              <a:gd name="connsiteX34" fmla="*/ 4487188 w 4554448"/>
              <a:gd name="connsiteY34" fmla="*/ 1543038 h 5549970"/>
              <a:gd name="connsiteX35" fmla="*/ 4482307 w 4554448"/>
              <a:gd name="connsiteY35" fmla="*/ 1553997 h 5549970"/>
              <a:gd name="connsiteX36" fmla="*/ 4467879 w 4554448"/>
              <a:gd name="connsiteY36" fmla="*/ 1626071 h 5549970"/>
              <a:gd name="connsiteX37" fmla="*/ 4464164 w 4554448"/>
              <a:gd name="connsiteY37" fmla="*/ 1664103 h 5549970"/>
              <a:gd name="connsiteX38" fmla="*/ 4467824 w 4554448"/>
              <a:gd name="connsiteY38" fmla="*/ 1668558 h 5549970"/>
              <a:gd name="connsiteX39" fmla="*/ 4466174 w 4554448"/>
              <a:gd name="connsiteY39" fmla="*/ 1679756 h 5549970"/>
              <a:gd name="connsiteX40" fmla="*/ 4466586 w 4554448"/>
              <a:gd name="connsiteY40" fmla="*/ 1682815 h 5549970"/>
              <a:gd name="connsiteX41" fmla="*/ 4468097 w 4554448"/>
              <a:gd name="connsiteY41" fmla="*/ 1700268 h 5549970"/>
              <a:gd name="connsiteX42" fmla="*/ 4456627 w 4554448"/>
              <a:gd name="connsiteY42" fmla="*/ 1735163 h 5549970"/>
              <a:gd name="connsiteX43" fmla="*/ 4454567 w 4554448"/>
              <a:gd name="connsiteY43" fmla="*/ 1735289 h 5549970"/>
              <a:gd name="connsiteX44" fmla="*/ 4446069 w 4554448"/>
              <a:gd name="connsiteY44" fmla="*/ 1887374 h 5549970"/>
              <a:gd name="connsiteX45" fmla="*/ 4454760 w 4554448"/>
              <a:gd name="connsiteY45" fmla="*/ 1911536 h 5549970"/>
              <a:gd name="connsiteX46" fmla="*/ 4457038 w 4554448"/>
              <a:gd name="connsiteY46" fmla="*/ 1961755 h 5549970"/>
              <a:gd name="connsiteX47" fmla="*/ 4456157 w 4554448"/>
              <a:gd name="connsiteY47" fmla="*/ 1995384 h 5549970"/>
              <a:gd name="connsiteX48" fmla="*/ 4455695 w 4554448"/>
              <a:gd name="connsiteY48" fmla="*/ 2000244 h 5549970"/>
              <a:gd name="connsiteX49" fmla="*/ 4446575 w 4554448"/>
              <a:gd name="connsiteY49" fmla="*/ 2040142 h 5549970"/>
              <a:gd name="connsiteX50" fmla="*/ 4449840 w 4554448"/>
              <a:gd name="connsiteY50" fmla="*/ 2044087 h 5549970"/>
              <a:gd name="connsiteX51" fmla="*/ 4452681 w 4554448"/>
              <a:gd name="connsiteY51" fmla="*/ 2056904 h 5549970"/>
              <a:gd name="connsiteX52" fmla="*/ 4447940 w 4554448"/>
              <a:gd name="connsiteY52" fmla="*/ 2067489 h 5549970"/>
              <a:gd name="connsiteX53" fmla="*/ 4437756 w 4554448"/>
              <a:gd name="connsiteY53" fmla="*/ 2117719 h 5549970"/>
              <a:gd name="connsiteX54" fmla="*/ 4430425 w 4554448"/>
              <a:gd name="connsiteY54" fmla="*/ 2167300 h 5549970"/>
              <a:gd name="connsiteX55" fmla="*/ 4374342 w 4554448"/>
              <a:gd name="connsiteY55" fmla="*/ 3223633 h 5549970"/>
              <a:gd name="connsiteX56" fmla="*/ 4361556 w 4554448"/>
              <a:gd name="connsiteY56" fmla="*/ 3477281 h 5549970"/>
              <a:gd name="connsiteX57" fmla="*/ 4350471 w 4554448"/>
              <a:gd name="connsiteY57" fmla="*/ 3639984 h 5549970"/>
              <a:gd name="connsiteX58" fmla="*/ 4259710 w 4554448"/>
              <a:gd name="connsiteY58" fmla="*/ 5278921 h 5549970"/>
              <a:gd name="connsiteX59" fmla="*/ 4265008 w 4554448"/>
              <a:gd name="connsiteY59" fmla="*/ 5315626 h 5549970"/>
              <a:gd name="connsiteX60" fmla="*/ 4268542 w 4554448"/>
              <a:gd name="connsiteY60" fmla="*/ 5350090 h 5549970"/>
              <a:gd name="connsiteX61" fmla="*/ 4271374 w 4554448"/>
              <a:gd name="connsiteY61" fmla="*/ 5450399 h 5549970"/>
              <a:gd name="connsiteX62" fmla="*/ 4252817 w 4554448"/>
              <a:gd name="connsiteY62" fmla="*/ 5484804 h 5549970"/>
              <a:gd name="connsiteX63" fmla="*/ 4248165 w 4554448"/>
              <a:gd name="connsiteY63" fmla="*/ 5487504 h 5549970"/>
              <a:gd name="connsiteX64" fmla="*/ 4244708 w 4554448"/>
              <a:gd name="connsiteY64" fmla="*/ 5549951 h 5549970"/>
              <a:gd name="connsiteX65" fmla="*/ 0 w 4554448"/>
              <a:gd name="connsiteY65" fmla="*/ 5272016 h 5549970"/>
              <a:gd name="connsiteX66" fmla="*/ 17830 w 4554448"/>
              <a:gd name="connsiteY66" fmla="*/ 5243704 h 5549970"/>
              <a:gd name="connsiteX67" fmla="*/ 5325 w 4554448"/>
              <a:gd name="connsiteY67" fmla="*/ 5239903 h 5549970"/>
              <a:gd name="connsiteX68" fmla="*/ 9545 w 4554448"/>
              <a:gd name="connsiteY68" fmla="*/ 5233298 h 5549970"/>
              <a:gd name="connsiteX69" fmla="*/ 9814 w 4554448"/>
              <a:gd name="connsiteY69" fmla="*/ 5230552 h 5549970"/>
              <a:gd name="connsiteX70" fmla="*/ 10084 w 4554448"/>
              <a:gd name="connsiteY70" fmla="*/ 5227804 h 5549970"/>
              <a:gd name="connsiteX71" fmla="*/ 10621 w 4554448"/>
              <a:gd name="connsiteY71" fmla="*/ 5222308 h 5549970"/>
              <a:gd name="connsiteX72" fmla="*/ 10306 w 4554448"/>
              <a:gd name="connsiteY72" fmla="*/ 5216405 h 5549970"/>
              <a:gd name="connsiteX73" fmla="*/ 9722 w 4554448"/>
              <a:gd name="connsiteY73" fmla="*/ 5213249 h 5549970"/>
              <a:gd name="connsiteX74" fmla="*/ 9991 w 4554448"/>
              <a:gd name="connsiteY74" fmla="*/ 5210500 h 5549970"/>
              <a:gd name="connsiteX75" fmla="*/ 9675 w 4554448"/>
              <a:gd name="connsiteY75" fmla="*/ 5204597 h 5549970"/>
              <a:gd name="connsiteX76" fmla="*/ 9092 w 4554448"/>
              <a:gd name="connsiteY76" fmla="*/ 5201441 h 5549970"/>
              <a:gd name="connsiteX77" fmla="*/ 8462 w 4554448"/>
              <a:gd name="connsiteY77" fmla="*/ 5189632 h 5549970"/>
              <a:gd name="connsiteX78" fmla="*/ 7878 w 4554448"/>
              <a:gd name="connsiteY78" fmla="*/ 5186477 h 5549970"/>
              <a:gd name="connsiteX79" fmla="*/ 8146 w 4554448"/>
              <a:gd name="connsiteY79" fmla="*/ 5183728 h 5549970"/>
              <a:gd name="connsiteX80" fmla="*/ 6711 w 4554448"/>
              <a:gd name="connsiteY80" fmla="*/ 5180163 h 5549970"/>
              <a:gd name="connsiteX81" fmla="*/ 12123 w 4554448"/>
              <a:gd name="connsiteY81" fmla="*/ 5116566 h 5549970"/>
              <a:gd name="connsiteX82" fmla="*/ 79737 w 4554448"/>
              <a:gd name="connsiteY82" fmla="*/ 3839310 h 5549970"/>
              <a:gd name="connsiteX83" fmla="*/ 304427 w 4554448"/>
              <a:gd name="connsiteY83" fmla="*/ 0 h 5549970"/>
              <a:gd name="connsiteX0" fmla="*/ 338086 w 4588107"/>
              <a:gd name="connsiteY0" fmla="*/ 0 h 5549995"/>
              <a:gd name="connsiteX1" fmla="*/ 3340272 w 4588107"/>
              <a:gd name="connsiteY1" fmla="*/ 171842 h 5549995"/>
              <a:gd name="connsiteX2" fmla="*/ 4169083 w 4588107"/>
              <a:gd name="connsiteY2" fmla="*/ 226950 h 5549995"/>
              <a:gd name="connsiteX3" fmla="*/ 4542277 w 4588107"/>
              <a:gd name="connsiteY3" fmla="*/ 247374 h 5549995"/>
              <a:gd name="connsiteX4" fmla="*/ 4570156 w 4588107"/>
              <a:gd name="connsiteY4" fmla="*/ 269179 h 5549995"/>
              <a:gd name="connsiteX5" fmla="*/ 4568382 w 4588107"/>
              <a:gd name="connsiteY5" fmla="*/ 300930 h 5549995"/>
              <a:gd name="connsiteX6" fmla="*/ 4571304 w 4588107"/>
              <a:gd name="connsiteY6" fmla="*/ 302647 h 5549995"/>
              <a:gd name="connsiteX7" fmla="*/ 4587730 w 4588107"/>
              <a:gd name="connsiteY7" fmla="*/ 334222 h 5549995"/>
              <a:gd name="connsiteX8" fmla="*/ 4565469 w 4588107"/>
              <a:gd name="connsiteY8" fmla="*/ 391868 h 5549995"/>
              <a:gd name="connsiteX9" fmla="*/ 4561981 w 4588107"/>
              <a:gd name="connsiteY9" fmla="*/ 415489 h 5549995"/>
              <a:gd name="connsiteX10" fmla="*/ 4556876 w 4588107"/>
              <a:gd name="connsiteY10" fmla="*/ 506828 h 5549995"/>
              <a:gd name="connsiteX11" fmla="*/ 4556226 w 4588107"/>
              <a:gd name="connsiteY11" fmla="*/ 553245 h 5549995"/>
              <a:gd name="connsiteX12" fmla="*/ 4553127 w 4588107"/>
              <a:gd name="connsiteY12" fmla="*/ 581709 h 5549995"/>
              <a:gd name="connsiteX13" fmla="*/ 4552458 w 4588107"/>
              <a:gd name="connsiteY13" fmla="*/ 585890 h 5549995"/>
              <a:gd name="connsiteX14" fmla="*/ 4539521 w 4588107"/>
              <a:gd name="connsiteY14" fmla="*/ 817404 h 5549995"/>
              <a:gd name="connsiteX15" fmla="*/ 4541234 w 4588107"/>
              <a:gd name="connsiteY15" fmla="*/ 822238 h 5549995"/>
              <a:gd name="connsiteX16" fmla="*/ 4539083 w 4588107"/>
              <a:gd name="connsiteY16" fmla="*/ 846069 h 5549995"/>
              <a:gd name="connsiteX17" fmla="*/ 4537483 w 4588107"/>
              <a:gd name="connsiteY17" fmla="*/ 853854 h 5549995"/>
              <a:gd name="connsiteX18" fmla="*/ 4531245 w 4588107"/>
              <a:gd name="connsiteY18" fmla="*/ 965485 h 5549995"/>
              <a:gd name="connsiteX19" fmla="*/ 4533322 w 4588107"/>
              <a:gd name="connsiteY19" fmla="*/ 966385 h 5549995"/>
              <a:gd name="connsiteX20" fmla="*/ 4537441 w 4588107"/>
              <a:gd name="connsiteY20" fmla="*/ 1002567 h 5549995"/>
              <a:gd name="connsiteX21" fmla="*/ 4532643 w 4588107"/>
              <a:gd name="connsiteY21" fmla="*/ 1101094 h 5549995"/>
              <a:gd name="connsiteX22" fmla="*/ 4532538 w 4588107"/>
              <a:gd name="connsiteY22" fmla="*/ 1159389 h 5549995"/>
              <a:gd name="connsiteX23" fmla="*/ 4536841 w 4588107"/>
              <a:gd name="connsiteY23" fmla="*/ 1180505 h 5549995"/>
              <a:gd name="connsiteX24" fmla="*/ 4539931 w 4588107"/>
              <a:gd name="connsiteY24" fmla="*/ 1210687 h 5549995"/>
              <a:gd name="connsiteX25" fmla="*/ 4548748 w 4588107"/>
              <a:gd name="connsiteY25" fmla="*/ 1263157 h 5549995"/>
              <a:gd name="connsiteX26" fmla="*/ 4551025 w 4588107"/>
              <a:gd name="connsiteY26" fmla="*/ 1313374 h 5549995"/>
              <a:gd name="connsiteX27" fmla="*/ 4550145 w 4588107"/>
              <a:gd name="connsiteY27" fmla="*/ 1347004 h 5549995"/>
              <a:gd name="connsiteX28" fmla="*/ 4549682 w 4588107"/>
              <a:gd name="connsiteY28" fmla="*/ 1351864 h 5549995"/>
              <a:gd name="connsiteX29" fmla="*/ 4540563 w 4588107"/>
              <a:gd name="connsiteY29" fmla="*/ 1391762 h 5549995"/>
              <a:gd name="connsiteX30" fmla="*/ 4543827 w 4588107"/>
              <a:gd name="connsiteY30" fmla="*/ 1395707 h 5549995"/>
              <a:gd name="connsiteX31" fmla="*/ 4546669 w 4588107"/>
              <a:gd name="connsiteY31" fmla="*/ 1408524 h 5549995"/>
              <a:gd name="connsiteX32" fmla="*/ 4541928 w 4588107"/>
              <a:gd name="connsiteY32" fmla="*/ 1419109 h 5549995"/>
              <a:gd name="connsiteX33" fmla="*/ 4531744 w 4588107"/>
              <a:gd name="connsiteY33" fmla="*/ 1469337 h 5549995"/>
              <a:gd name="connsiteX34" fmla="*/ 4520847 w 4588107"/>
              <a:gd name="connsiteY34" fmla="*/ 1543038 h 5549995"/>
              <a:gd name="connsiteX35" fmla="*/ 4515966 w 4588107"/>
              <a:gd name="connsiteY35" fmla="*/ 1553997 h 5549995"/>
              <a:gd name="connsiteX36" fmla="*/ 4501538 w 4588107"/>
              <a:gd name="connsiteY36" fmla="*/ 1626071 h 5549995"/>
              <a:gd name="connsiteX37" fmla="*/ 4497823 w 4588107"/>
              <a:gd name="connsiteY37" fmla="*/ 1664103 h 5549995"/>
              <a:gd name="connsiteX38" fmla="*/ 4501483 w 4588107"/>
              <a:gd name="connsiteY38" fmla="*/ 1668558 h 5549995"/>
              <a:gd name="connsiteX39" fmla="*/ 4499833 w 4588107"/>
              <a:gd name="connsiteY39" fmla="*/ 1679756 h 5549995"/>
              <a:gd name="connsiteX40" fmla="*/ 4500245 w 4588107"/>
              <a:gd name="connsiteY40" fmla="*/ 1682815 h 5549995"/>
              <a:gd name="connsiteX41" fmla="*/ 4501756 w 4588107"/>
              <a:gd name="connsiteY41" fmla="*/ 1700268 h 5549995"/>
              <a:gd name="connsiteX42" fmla="*/ 4490286 w 4588107"/>
              <a:gd name="connsiteY42" fmla="*/ 1735163 h 5549995"/>
              <a:gd name="connsiteX43" fmla="*/ 4488226 w 4588107"/>
              <a:gd name="connsiteY43" fmla="*/ 1735289 h 5549995"/>
              <a:gd name="connsiteX44" fmla="*/ 4479728 w 4588107"/>
              <a:gd name="connsiteY44" fmla="*/ 1887374 h 5549995"/>
              <a:gd name="connsiteX45" fmla="*/ 4488419 w 4588107"/>
              <a:gd name="connsiteY45" fmla="*/ 1911536 h 5549995"/>
              <a:gd name="connsiteX46" fmla="*/ 4490697 w 4588107"/>
              <a:gd name="connsiteY46" fmla="*/ 1961755 h 5549995"/>
              <a:gd name="connsiteX47" fmla="*/ 4489816 w 4588107"/>
              <a:gd name="connsiteY47" fmla="*/ 1995384 h 5549995"/>
              <a:gd name="connsiteX48" fmla="*/ 4489354 w 4588107"/>
              <a:gd name="connsiteY48" fmla="*/ 2000244 h 5549995"/>
              <a:gd name="connsiteX49" fmla="*/ 4480234 w 4588107"/>
              <a:gd name="connsiteY49" fmla="*/ 2040142 h 5549995"/>
              <a:gd name="connsiteX50" fmla="*/ 4483499 w 4588107"/>
              <a:gd name="connsiteY50" fmla="*/ 2044087 h 5549995"/>
              <a:gd name="connsiteX51" fmla="*/ 4486340 w 4588107"/>
              <a:gd name="connsiteY51" fmla="*/ 2056904 h 5549995"/>
              <a:gd name="connsiteX52" fmla="*/ 4481599 w 4588107"/>
              <a:gd name="connsiteY52" fmla="*/ 2067489 h 5549995"/>
              <a:gd name="connsiteX53" fmla="*/ 4471415 w 4588107"/>
              <a:gd name="connsiteY53" fmla="*/ 2117719 h 5549995"/>
              <a:gd name="connsiteX54" fmla="*/ 4464084 w 4588107"/>
              <a:gd name="connsiteY54" fmla="*/ 2167300 h 5549995"/>
              <a:gd name="connsiteX55" fmla="*/ 4408001 w 4588107"/>
              <a:gd name="connsiteY55" fmla="*/ 3223633 h 5549995"/>
              <a:gd name="connsiteX56" fmla="*/ 4395215 w 4588107"/>
              <a:gd name="connsiteY56" fmla="*/ 3477281 h 5549995"/>
              <a:gd name="connsiteX57" fmla="*/ 4384130 w 4588107"/>
              <a:gd name="connsiteY57" fmla="*/ 3639984 h 5549995"/>
              <a:gd name="connsiteX58" fmla="*/ 4293369 w 4588107"/>
              <a:gd name="connsiteY58" fmla="*/ 5278921 h 5549995"/>
              <a:gd name="connsiteX59" fmla="*/ 4298667 w 4588107"/>
              <a:gd name="connsiteY59" fmla="*/ 5315626 h 5549995"/>
              <a:gd name="connsiteX60" fmla="*/ 4302201 w 4588107"/>
              <a:gd name="connsiteY60" fmla="*/ 5350090 h 5549995"/>
              <a:gd name="connsiteX61" fmla="*/ 4305033 w 4588107"/>
              <a:gd name="connsiteY61" fmla="*/ 5450399 h 5549995"/>
              <a:gd name="connsiteX62" fmla="*/ 4286476 w 4588107"/>
              <a:gd name="connsiteY62" fmla="*/ 5484804 h 5549995"/>
              <a:gd name="connsiteX63" fmla="*/ 4281824 w 4588107"/>
              <a:gd name="connsiteY63" fmla="*/ 5487504 h 5549995"/>
              <a:gd name="connsiteX64" fmla="*/ 4278367 w 4588107"/>
              <a:gd name="connsiteY64" fmla="*/ 5549951 h 5549995"/>
              <a:gd name="connsiteX65" fmla="*/ 0 w 4588107"/>
              <a:gd name="connsiteY65" fmla="*/ 5387017 h 5549995"/>
              <a:gd name="connsiteX66" fmla="*/ 51489 w 4588107"/>
              <a:gd name="connsiteY66" fmla="*/ 5243704 h 5549995"/>
              <a:gd name="connsiteX67" fmla="*/ 38984 w 4588107"/>
              <a:gd name="connsiteY67" fmla="*/ 5239903 h 5549995"/>
              <a:gd name="connsiteX68" fmla="*/ 43204 w 4588107"/>
              <a:gd name="connsiteY68" fmla="*/ 5233298 h 5549995"/>
              <a:gd name="connsiteX69" fmla="*/ 43473 w 4588107"/>
              <a:gd name="connsiteY69" fmla="*/ 5230552 h 5549995"/>
              <a:gd name="connsiteX70" fmla="*/ 43743 w 4588107"/>
              <a:gd name="connsiteY70" fmla="*/ 5227804 h 5549995"/>
              <a:gd name="connsiteX71" fmla="*/ 44280 w 4588107"/>
              <a:gd name="connsiteY71" fmla="*/ 5222308 h 5549995"/>
              <a:gd name="connsiteX72" fmla="*/ 43965 w 4588107"/>
              <a:gd name="connsiteY72" fmla="*/ 5216405 h 5549995"/>
              <a:gd name="connsiteX73" fmla="*/ 43381 w 4588107"/>
              <a:gd name="connsiteY73" fmla="*/ 5213249 h 5549995"/>
              <a:gd name="connsiteX74" fmla="*/ 43650 w 4588107"/>
              <a:gd name="connsiteY74" fmla="*/ 5210500 h 5549995"/>
              <a:gd name="connsiteX75" fmla="*/ 43334 w 4588107"/>
              <a:gd name="connsiteY75" fmla="*/ 5204597 h 5549995"/>
              <a:gd name="connsiteX76" fmla="*/ 42751 w 4588107"/>
              <a:gd name="connsiteY76" fmla="*/ 5201441 h 5549995"/>
              <a:gd name="connsiteX77" fmla="*/ 42121 w 4588107"/>
              <a:gd name="connsiteY77" fmla="*/ 5189632 h 5549995"/>
              <a:gd name="connsiteX78" fmla="*/ 41537 w 4588107"/>
              <a:gd name="connsiteY78" fmla="*/ 5186477 h 5549995"/>
              <a:gd name="connsiteX79" fmla="*/ 41805 w 4588107"/>
              <a:gd name="connsiteY79" fmla="*/ 5183728 h 5549995"/>
              <a:gd name="connsiteX80" fmla="*/ 40370 w 4588107"/>
              <a:gd name="connsiteY80" fmla="*/ 5180163 h 5549995"/>
              <a:gd name="connsiteX81" fmla="*/ 45782 w 4588107"/>
              <a:gd name="connsiteY81" fmla="*/ 5116566 h 5549995"/>
              <a:gd name="connsiteX82" fmla="*/ 113396 w 4588107"/>
              <a:gd name="connsiteY82" fmla="*/ 3839310 h 5549995"/>
              <a:gd name="connsiteX83" fmla="*/ 338086 w 4588107"/>
              <a:gd name="connsiteY83" fmla="*/ 0 h 5549995"/>
              <a:gd name="connsiteX0" fmla="*/ 299102 w 4549123"/>
              <a:gd name="connsiteY0" fmla="*/ 0 h 5549966"/>
              <a:gd name="connsiteX1" fmla="*/ 3301288 w 4549123"/>
              <a:gd name="connsiteY1" fmla="*/ 171842 h 5549966"/>
              <a:gd name="connsiteX2" fmla="*/ 4130099 w 4549123"/>
              <a:gd name="connsiteY2" fmla="*/ 226950 h 5549966"/>
              <a:gd name="connsiteX3" fmla="*/ 4503293 w 4549123"/>
              <a:gd name="connsiteY3" fmla="*/ 247374 h 5549966"/>
              <a:gd name="connsiteX4" fmla="*/ 4531172 w 4549123"/>
              <a:gd name="connsiteY4" fmla="*/ 269179 h 5549966"/>
              <a:gd name="connsiteX5" fmla="*/ 4529398 w 4549123"/>
              <a:gd name="connsiteY5" fmla="*/ 300930 h 5549966"/>
              <a:gd name="connsiteX6" fmla="*/ 4532320 w 4549123"/>
              <a:gd name="connsiteY6" fmla="*/ 302647 h 5549966"/>
              <a:gd name="connsiteX7" fmla="*/ 4548746 w 4549123"/>
              <a:gd name="connsiteY7" fmla="*/ 334222 h 5549966"/>
              <a:gd name="connsiteX8" fmla="*/ 4526485 w 4549123"/>
              <a:gd name="connsiteY8" fmla="*/ 391868 h 5549966"/>
              <a:gd name="connsiteX9" fmla="*/ 4522997 w 4549123"/>
              <a:gd name="connsiteY9" fmla="*/ 415489 h 5549966"/>
              <a:gd name="connsiteX10" fmla="*/ 4517892 w 4549123"/>
              <a:gd name="connsiteY10" fmla="*/ 506828 h 5549966"/>
              <a:gd name="connsiteX11" fmla="*/ 4517242 w 4549123"/>
              <a:gd name="connsiteY11" fmla="*/ 553245 h 5549966"/>
              <a:gd name="connsiteX12" fmla="*/ 4514143 w 4549123"/>
              <a:gd name="connsiteY12" fmla="*/ 581709 h 5549966"/>
              <a:gd name="connsiteX13" fmla="*/ 4513474 w 4549123"/>
              <a:gd name="connsiteY13" fmla="*/ 585890 h 5549966"/>
              <a:gd name="connsiteX14" fmla="*/ 4500537 w 4549123"/>
              <a:gd name="connsiteY14" fmla="*/ 817404 h 5549966"/>
              <a:gd name="connsiteX15" fmla="*/ 4502250 w 4549123"/>
              <a:gd name="connsiteY15" fmla="*/ 822238 h 5549966"/>
              <a:gd name="connsiteX16" fmla="*/ 4500099 w 4549123"/>
              <a:gd name="connsiteY16" fmla="*/ 846069 h 5549966"/>
              <a:gd name="connsiteX17" fmla="*/ 4498499 w 4549123"/>
              <a:gd name="connsiteY17" fmla="*/ 853854 h 5549966"/>
              <a:gd name="connsiteX18" fmla="*/ 4492261 w 4549123"/>
              <a:gd name="connsiteY18" fmla="*/ 965485 h 5549966"/>
              <a:gd name="connsiteX19" fmla="*/ 4494338 w 4549123"/>
              <a:gd name="connsiteY19" fmla="*/ 966385 h 5549966"/>
              <a:gd name="connsiteX20" fmla="*/ 4498457 w 4549123"/>
              <a:gd name="connsiteY20" fmla="*/ 1002567 h 5549966"/>
              <a:gd name="connsiteX21" fmla="*/ 4493659 w 4549123"/>
              <a:gd name="connsiteY21" fmla="*/ 1101094 h 5549966"/>
              <a:gd name="connsiteX22" fmla="*/ 4493554 w 4549123"/>
              <a:gd name="connsiteY22" fmla="*/ 1159389 h 5549966"/>
              <a:gd name="connsiteX23" fmla="*/ 4497857 w 4549123"/>
              <a:gd name="connsiteY23" fmla="*/ 1180505 h 5549966"/>
              <a:gd name="connsiteX24" fmla="*/ 4500947 w 4549123"/>
              <a:gd name="connsiteY24" fmla="*/ 1210687 h 5549966"/>
              <a:gd name="connsiteX25" fmla="*/ 4509764 w 4549123"/>
              <a:gd name="connsiteY25" fmla="*/ 1263157 h 5549966"/>
              <a:gd name="connsiteX26" fmla="*/ 4512041 w 4549123"/>
              <a:gd name="connsiteY26" fmla="*/ 1313374 h 5549966"/>
              <a:gd name="connsiteX27" fmla="*/ 4511161 w 4549123"/>
              <a:gd name="connsiteY27" fmla="*/ 1347004 h 5549966"/>
              <a:gd name="connsiteX28" fmla="*/ 4510698 w 4549123"/>
              <a:gd name="connsiteY28" fmla="*/ 1351864 h 5549966"/>
              <a:gd name="connsiteX29" fmla="*/ 4501579 w 4549123"/>
              <a:gd name="connsiteY29" fmla="*/ 1391762 h 5549966"/>
              <a:gd name="connsiteX30" fmla="*/ 4504843 w 4549123"/>
              <a:gd name="connsiteY30" fmla="*/ 1395707 h 5549966"/>
              <a:gd name="connsiteX31" fmla="*/ 4507685 w 4549123"/>
              <a:gd name="connsiteY31" fmla="*/ 1408524 h 5549966"/>
              <a:gd name="connsiteX32" fmla="*/ 4502944 w 4549123"/>
              <a:gd name="connsiteY32" fmla="*/ 1419109 h 5549966"/>
              <a:gd name="connsiteX33" fmla="*/ 4492760 w 4549123"/>
              <a:gd name="connsiteY33" fmla="*/ 1469337 h 5549966"/>
              <a:gd name="connsiteX34" fmla="*/ 4481863 w 4549123"/>
              <a:gd name="connsiteY34" fmla="*/ 1543038 h 5549966"/>
              <a:gd name="connsiteX35" fmla="*/ 4476982 w 4549123"/>
              <a:gd name="connsiteY35" fmla="*/ 1553997 h 5549966"/>
              <a:gd name="connsiteX36" fmla="*/ 4462554 w 4549123"/>
              <a:gd name="connsiteY36" fmla="*/ 1626071 h 5549966"/>
              <a:gd name="connsiteX37" fmla="*/ 4458839 w 4549123"/>
              <a:gd name="connsiteY37" fmla="*/ 1664103 h 5549966"/>
              <a:gd name="connsiteX38" fmla="*/ 4462499 w 4549123"/>
              <a:gd name="connsiteY38" fmla="*/ 1668558 h 5549966"/>
              <a:gd name="connsiteX39" fmla="*/ 4460849 w 4549123"/>
              <a:gd name="connsiteY39" fmla="*/ 1679756 h 5549966"/>
              <a:gd name="connsiteX40" fmla="*/ 4461261 w 4549123"/>
              <a:gd name="connsiteY40" fmla="*/ 1682815 h 5549966"/>
              <a:gd name="connsiteX41" fmla="*/ 4462772 w 4549123"/>
              <a:gd name="connsiteY41" fmla="*/ 1700268 h 5549966"/>
              <a:gd name="connsiteX42" fmla="*/ 4451302 w 4549123"/>
              <a:gd name="connsiteY42" fmla="*/ 1735163 h 5549966"/>
              <a:gd name="connsiteX43" fmla="*/ 4449242 w 4549123"/>
              <a:gd name="connsiteY43" fmla="*/ 1735289 h 5549966"/>
              <a:gd name="connsiteX44" fmla="*/ 4440744 w 4549123"/>
              <a:gd name="connsiteY44" fmla="*/ 1887374 h 5549966"/>
              <a:gd name="connsiteX45" fmla="*/ 4449435 w 4549123"/>
              <a:gd name="connsiteY45" fmla="*/ 1911536 h 5549966"/>
              <a:gd name="connsiteX46" fmla="*/ 4451713 w 4549123"/>
              <a:gd name="connsiteY46" fmla="*/ 1961755 h 5549966"/>
              <a:gd name="connsiteX47" fmla="*/ 4450832 w 4549123"/>
              <a:gd name="connsiteY47" fmla="*/ 1995384 h 5549966"/>
              <a:gd name="connsiteX48" fmla="*/ 4450370 w 4549123"/>
              <a:gd name="connsiteY48" fmla="*/ 2000244 h 5549966"/>
              <a:gd name="connsiteX49" fmla="*/ 4441250 w 4549123"/>
              <a:gd name="connsiteY49" fmla="*/ 2040142 h 5549966"/>
              <a:gd name="connsiteX50" fmla="*/ 4444515 w 4549123"/>
              <a:gd name="connsiteY50" fmla="*/ 2044087 h 5549966"/>
              <a:gd name="connsiteX51" fmla="*/ 4447356 w 4549123"/>
              <a:gd name="connsiteY51" fmla="*/ 2056904 h 5549966"/>
              <a:gd name="connsiteX52" fmla="*/ 4442615 w 4549123"/>
              <a:gd name="connsiteY52" fmla="*/ 2067489 h 5549966"/>
              <a:gd name="connsiteX53" fmla="*/ 4432431 w 4549123"/>
              <a:gd name="connsiteY53" fmla="*/ 2117719 h 5549966"/>
              <a:gd name="connsiteX54" fmla="*/ 4425100 w 4549123"/>
              <a:gd name="connsiteY54" fmla="*/ 2167300 h 5549966"/>
              <a:gd name="connsiteX55" fmla="*/ 4369017 w 4549123"/>
              <a:gd name="connsiteY55" fmla="*/ 3223633 h 5549966"/>
              <a:gd name="connsiteX56" fmla="*/ 4356231 w 4549123"/>
              <a:gd name="connsiteY56" fmla="*/ 3477281 h 5549966"/>
              <a:gd name="connsiteX57" fmla="*/ 4345146 w 4549123"/>
              <a:gd name="connsiteY57" fmla="*/ 3639984 h 5549966"/>
              <a:gd name="connsiteX58" fmla="*/ 4254385 w 4549123"/>
              <a:gd name="connsiteY58" fmla="*/ 5278921 h 5549966"/>
              <a:gd name="connsiteX59" fmla="*/ 4259683 w 4549123"/>
              <a:gd name="connsiteY59" fmla="*/ 5315626 h 5549966"/>
              <a:gd name="connsiteX60" fmla="*/ 4263217 w 4549123"/>
              <a:gd name="connsiteY60" fmla="*/ 5350090 h 5549966"/>
              <a:gd name="connsiteX61" fmla="*/ 4266049 w 4549123"/>
              <a:gd name="connsiteY61" fmla="*/ 5450399 h 5549966"/>
              <a:gd name="connsiteX62" fmla="*/ 4247492 w 4549123"/>
              <a:gd name="connsiteY62" fmla="*/ 5484804 h 5549966"/>
              <a:gd name="connsiteX63" fmla="*/ 4242840 w 4549123"/>
              <a:gd name="connsiteY63" fmla="*/ 5487504 h 5549966"/>
              <a:gd name="connsiteX64" fmla="*/ 4239383 w 4549123"/>
              <a:gd name="connsiteY64" fmla="*/ 5549951 h 5549966"/>
              <a:gd name="connsiteX65" fmla="*/ 266751 w 4549123"/>
              <a:gd name="connsiteY65" fmla="*/ 5218723 h 5549966"/>
              <a:gd name="connsiteX66" fmla="*/ 12505 w 4549123"/>
              <a:gd name="connsiteY66" fmla="*/ 5243704 h 5549966"/>
              <a:gd name="connsiteX67" fmla="*/ 0 w 4549123"/>
              <a:gd name="connsiteY67" fmla="*/ 5239903 h 5549966"/>
              <a:gd name="connsiteX68" fmla="*/ 4220 w 4549123"/>
              <a:gd name="connsiteY68" fmla="*/ 5233298 h 5549966"/>
              <a:gd name="connsiteX69" fmla="*/ 4489 w 4549123"/>
              <a:gd name="connsiteY69" fmla="*/ 5230552 h 5549966"/>
              <a:gd name="connsiteX70" fmla="*/ 4759 w 4549123"/>
              <a:gd name="connsiteY70" fmla="*/ 5227804 h 5549966"/>
              <a:gd name="connsiteX71" fmla="*/ 5296 w 4549123"/>
              <a:gd name="connsiteY71" fmla="*/ 5222308 h 5549966"/>
              <a:gd name="connsiteX72" fmla="*/ 4981 w 4549123"/>
              <a:gd name="connsiteY72" fmla="*/ 5216405 h 5549966"/>
              <a:gd name="connsiteX73" fmla="*/ 4397 w 4549123"/>
              <a:gd name="connsiteY73" fmla="*/ 5213249 h 5549966"/>
              <a:gd name="connsiteX74" fmla="*/ 4666 w 4549123"/>
              <a:gd name="connsiteY74" fmla="*/ 5210500 h 5549966"/>
              <a:gd name="connsiteX75" fmla="*/ 4350 w 4549123"/>
              <a:gd name="connsiteY75" fmla="*/ 5204597 h 5549966"/>
              <a:gd name="connsiteX76" fmla="*/ 3767 w 4549123"/>
              <a:gd name="connsiteY76" fmla="*/ 5201441 h 5549966"/>
              <a:gd name="connsiteX77" fmla="*/ 3137 w 4549123"/>
              <a:gd name="connsiteY77" fmla="*/ 5189632 h 5549966"/>
              <a:gd name="connsiteX78" fmla="*/ 2553 w 4549123"/>
              <a:gd name="connsiteY78" fmla="*/ 5186477 h 5549966"/>
              <a:gd name="connsiteX79" fmla="*/ 2821 w 4549123"/>
              <a:gd name="connsiteY79" fmla="*/ 5183728 h 5549966"/>
              <a:gd name="connsiteX80" fmla="*/ 1386 w 4549123"/>
              <a:gd name="connsiteY80" fmla="*/ 5180163 h 5549966"/>
              <a:gd name="connsiteX81" fmla="*/ 6798 w 4549123"/>
              <a:gd name="connsiteY81" fmla="*/ 5116566 h 5549966"/>
              <a:gd name="connsiteX82" fmla="*/ 74412 w 4549123"/>
              <a:gd name="connsiteY82" fmla="*/ 3839310 h 5549966"/>
              <a:gd name="connsiteX83" fmla="*/ 299102 w 4549123"/>
              <a:gd name="connsiteY83" fmla="*/ 0 h 5549966"/>
              <a:gd name="connsiteX0" fmla="*/ 303426 w 4553447"/>
              <a:gd name="connsiteY0" fmla="*/ 0 h 5549966"/>
              <a:gd name="connsiteX1" fmla="*/ 3305612 w 4553447"/>
              <a:gd name="connsiteY1" fmla="*/ 171842 h 5549966"/>
              <a:gd name="connsiteX2" fmla="*/ 4134423 w 4553447"/>
              <a:gd name="connsiteY2" fmla="*/ 226950 h 5549966"/>
              <a:gd name="connsiteX3" fmla="*/ 4507617 w 4553447"/>
              <a:gd name="connsiteY3" fmla="*/ 247374 h 5549966"/>
              <a:gd name="connsiteX4" fmla="*/ 4535496 w 4553447"/>
              <a:gd name="connsiteY4" fmla="*/ 269179 h 5549966"/>
              <a:gd name="connsiteX5" fmla="*/ 4533722 w 4553447"/>
              <a:gd name="connsiteY5" fmla="*/ 300930 h 5549966"/>
              <a:gd name="connsiteX6" fmla="*/ 4536644 w 4553447"/>
              <a:gd name="connsiteY6" fmla="*/ 302647 h 5549966"/>
              <a:gd name="connsiteX7" fmla="*/ 4553070 w 4553447"/>
              <a:gd name="connsiteY7" fmla="*/ 334222 h 5549966"/>
              <a:gd name="connsiteX8" fmla="*/ 4530809 w 4553447"/>
              <a:gd name="connsiteY8" fmla="*/ 391868 h 5549966"/>
              <a:gd name="connsiteX9" fmla="*/ 4527321 w 4553447"/>
              <a:gd name="connsiteY9" fmla="*/ 415489 h 5549966"/>
              <a:gd name="connsiteX10" fmla="*/ 4522216 w 4553447"/>
              <a:gd name="connsiteY10" fmla="*/ 506828 h 5549966"/>
              <a:gd name="connsiteX11" fmla="*/ 4521566 w 4553447"/>
              <a:gd name="connsiteY11" fmla="*/ 553245 h 5549966"/>
              <a:gd name="connsiteX12" fmla="*/ 4518467 w 4553447"/>
              <a:gd name="connsiteY12" fmla="*/ 581709 h 5549966"/>
              <a:gd name="connsiteX13" fmla="*/ 4517798 w 4553447"/>
              <a:gd name="connsiteY13" fmla="*/ 585890 h 5549966"/>
              <a:gd name="connsiteX14" fmla="*/ 4504861 w 4553447"/>
              <a:gd name="connsiteY14" fmla="*/ 817404 h 5549966"/>
              <a:gd name="connsiteX15" fmla="*/ 4506574 w 4553447"/>
              <a:gd name="connsiteY15" fmla="*/ 822238 h 5549966"/>
              <a:gd name="connsiteX16" fmla="*/ 4504423 w 4553447"/>
              <a:gd name="connsiteY16" fmla="*/ 846069 h 5549966"/>
              <a:gd name="connsiteX17" fmla="*/ 4502823 w 4553447"/>
              <a:gd name="connsiteY17" fmla="*/ 853854 h 5549966"/>
              <a:gd name="connsiteX18" fmla="*/ 4496585 w 4553447"/>
              <a:gd name="connsiteY18" fmla="*/ 965485 h 5549966"/>
              <a:gd name="connsiteX19" fmla="*/ 4498662 w 4553447"/>
              <a:gd name="connsiteY19" fmla="*/ 966385 h 5549966"/>
              <a:gd name="connsiteX20" fmla="*/ 4502781 w 4553447"/>
              <a:gd name="connsiteY20" fmla="*/ 1002567 h 5549966"/>
              <a:gd name="connsiteX21" fmla="*/ 4497983 w 4553447"/>
              <a:gd name="connsiteY21" fmla="*/ 1101094 h 5549966"/>
              <a:gd name="connsiteX22" fmla="*/ 4497878 w 4553447"/>
              <a:gd name="connsiteY22" fmla="*/ 1159389 h 5549966"/>
              <a:gd name="connsiteX23" fmla="*/ 4502181 w 4553447"/>
              <a:gd name="connsiteY23" fmla="*/ 1180505 h 5549966"/>
              <a:gd name="connsiteX24" fmla="*/ 4505271 w 4553447"/>
              <a:gd name="connsiteY24" fmla="*/ 1210687 h 5549966"/>
              <a:gd name="connsiteX25" fmla="*/ 4514088 w 4553447"/>
              <a:gd name="connsiteY25" fmla="*/ 1263157 h 5549966"/>
              <a:gd name="connsiteX26" fmla="*/ 4516365 w 4553447"/>
              <a:gd name="connsiteY26" fmla="*/ 1313374 h 5549966"/>
              <a:gd name="connsiteX27" fmla="*/ 4515485 w 4553447"/>
              <a:gd name="connsiteY27" fmla="*/ 1347004 h 5549966"/>
              <a:gd name="connsiteX28" fmla="*/ 4515022 w 4553447"/>
              <a:gd name="connsiteY28" fmla="*/ 1351864 h 5549966"/>
              <a:gd name="connsiteX29" fmla="*/ 4505903 w 4553447"/>
              <a:gd name="connsiteY29" fmla="*/ 1391762 h 5549966"/>
              <a:gd name="connsiteX30" fmla="*/ 4509167 w 4553447"/>
              <a:gd name="connsiteY30" fmla="*/ 1395707 h 5549966"/>
              <a:gd name="connsiteX31" fmla="*/ 4512009 w 4553447"/>
              <a:gd name="connsiteY31" fmla="*/ 1408524 h 5549966"/>
              <a:gd name="connsiteX32" fmla="*/ 4507268 w 4553447"/>
              <a:gd name="connsiteY32" fmla="*/ 1419109 h 5549966"/>
              <a:gd name="connsiteX33" fmla="*/ 4497084 w 4553447"/>
              <a:gd name="connsiteY33" fmla="*/ 1469337 h 5549966"/>
              <a:gd name="connsiteX34" fmla="*/ 4486187 w 4553447"/>
              <a:gd name="connsiteY34" fmla="*/ 1543038 h 5549966"/>
              <a:gd name="connsiteX35" fmla="*/ 4481306 w 4553447"/>
              <a:gd name="connsiteY35" fmla="*/ 1553997 h 5549966"/>
              <a:gd name="connsiteX36" fmla="*/ 4466878 w 4553447"/>
              <a:gd name="connsiteY36" fmla="*/ 1626071 h 5549966"/>
              <a:gd name="connsiteX37" fmla="*/ 4463163 w 4553447"/>
              <a:gd name="connsiteY37" fmla="*/ 1664103 h 5549966"/>
              <a:gd name="connsiteX38" fmla="*/ 4466823 w 4553447"/>
              <a:gd name="connsiteY38" fmla="*/ 1668558 h 5549966"/>
              <a:gd name="connsiteX39" fmla="*/ 4465173 w 4553447"/>
              <a:gd name="connsiteY39" fmla="*/ 1679756 h 5549966"/>
              <a:gd name="connsiteX40" fmla="*/ 4465585 w 4553447"/>
              <a:gd name="connsiteY40" fmla="*/ 1682815 h 5549966"/>
              <a:gd name="connsiteX41" fmla="*/ 4467096 w 4553447"/>
              <a:gd name="connsiteY41" fmla="*/ 1700268 h 5549966"/>
              <a:gd name="connsiteX42" fmla="*/ 4455626 w 4553447"/>
              <a:gd name="connsiteY42" fmla="*/ 1735163 h 5549966"/>
              <a:gd name="connsiteX43" fmla="*/ 4453566 w 4553447"/>
              <a:gd name="connsiteY43" fmla="*/ 1735289 h 5549966"/>
              <a:gd name="connsiteX44" fmla="*/ 4445068 w 4553447"/>
              <a:gd name="connsiteY44" fmla="*/ 1887374 h 5549966"/>
              <a:gd name="connsiteX45" fmla="*/ 4453759 w 4553447"/>
              <a:gd name="connsiteY45" fmla="*/ 1911536 h 5549966"/>
              <a:gd name="connsiteX46" fmla="*/ 4456037 w 4553447"/>
              <a:gd name="connsiteY46" fmla="*/ 1961755 h 5549966"/>
              <a:gd name="connsiteX47" fmla="*/ 4455156 w 4553447"/>
              <a:gd name="connsiteY47" fmla="*/ 1995384 h 5549966"/>
              <a:gd name="connsiteX48" fmla="*/ 4454694 w 4553447"/>
              <a:gd name="connsiteY48" fmla="*/ 2000244 h 5549966"/>
              <a:gd name="connsiteX49" fmla="*/ 4445574 w 4553447"/>
              <a:gd name="connsiteY49" fmla="*/ 2040142 h 5549966"/>
              <a:gd name="connsiteX50" fmla="*/ 4448839 w 4553447"/>
              <a:gd name="connsiteY50" fmla="*/ 2044087 h 5549966"/>
              <a:gd name="connsiteX51" fmla="*/ 4451680 w 4553447"/>
              <a:gd name="connsiteY51" fmla="*/ 2056904 h 5549966"/>
              <a:gd name="connsiteX52" fmla="*/ 4446939 w 4553447"/>
              <a:gd name="connsiteY52" fmla="*/ 2067489 h 5549966"/>
              <a:gd name="connsiteX53" fmla="*/ 4436755 w 4553447"/>
              <a:gd name="connsiteY53" fmla="*/ 2117719 h 5549966"/>
              <a:gd name="connsiteX54" fmla="*/ 4429424 w 4553447"/>
              <a:gd name="connsiteY54" fmla="*/ 2167300 h 5549966"/>
              <a:gd name="connsiteX55" fmla="*/ 4373341 w 4553447"/>
              <a:gd name="connsiteY55" fmla="*/ 3223633 h 5549966"/>
              <a:gd name="connsiteX56" fmla="*/ 4360555 w 4553447"/>
              <a:gd name="connsiteY56" fmla="*/ 3477281 h 5549966"/>
              <a:gd name="connsiteX57" fmla="*/ 4349470 w 4553447"/>
              <a:gd name="connsiteY57" fmla="*/ 3639984 h 5549966"/>
              <a:gd name="connsiteX58" fmla="*/ 4258709 w 4553447"/>
              <a:gd name="connsiteY58" fmla="*/ 5278921 h 5549966"/>
              <a:gd name="connsiteX59" fmla="*/ 4264007 w 4553447"/>
              <a:gd name="connsiteY59" fmla="*/ 5315626 h 5549966"/>
              <a:gd name="connsiteX60" fmla="*/ 4267541 w 4553447"/>
              <a:gd name="connsiteY60" fmla="*/ 5350090 h 5549966"/>
              <a:gd name="connsiteX61" fmla="*/ 4270373 w 4553447"/>
              <a:gd name="connsiteY61" fmla="*/ 5450399 h 5549966"/>
              <a:gd name="connsiteX62" fmla="*/ 4251816 w 4553447"/>
              <a:gd name="connsiteY62" fmla="*/ 5484804 h 5549966"/>
              <a:gd name="connsiteX63" fmla="*/ 4247164 w 4553447"/>
              <a:gd name="connsiteY63" fmla="*/ 5487504 h 5549966"/>
              <a:gd name="connsiteX64" fmla="*/ 4243707 w 4553447"/>
              <a:gd name="connsiteY64" fmla="*/ 5549951 h 5549966"/>
              <a:gd name="connsiteX65" fmla="*/ 271075 w 4553447"/>
              <a:gd name="connsiteY65" fmla="*/ 5218723 h 5549966"/>
              <a:gd name="connsiteX66" fmla="*/ 0 w 4553447"/>
              <a:gd name="connsiteY66" fmla="*/ 5280167 h 5549966"/>
              <a:gd name="connsiteX67" fmla="*/ 4324 w 4553447"/>
              <a:gd name="connsiteY67" fmla="*/ 5239903 h 5549966"/>
              <a:gd name="connsiteX68" fmla="*/ 8544 w 4553447"/>
              <a:gd name="connsiteY68" fmla="*/ 5233298 h 5549966"/>
              <a:gd name="connsiteX69" fmla="*/ 8813 w 4553447"/>
              <a:gd name="connsiteY69" fmla="*/ 5230552 h 5549966"/>
              <a:gd name="connsiteX70" fmla="*/ 9083 w 4553447"/>
              <a:gd name="connsiteY70" fmla="*/ 5227804 h 5549966"/>
              <a:gd name="connsiteX71" fmla="*/ 9620 w 4553447"/>
              <a:gd name="connsiteY71" fmla="*/ 5222308 h 5549966"/>
              <a:gd name="connsiteX72" fmla="*/ 9305 w 4553447"/>
              <a:gd name="connsiteY72" fmla="*/ 5216405 h 5549966"/>
              <a:gd name="connsiteX73" fmla="*/ 8721 w 4553447"/>
              <a:gd name="connsiteY73" fmla="*/ 5213249 h 5549966"/>
              <a:gd name="connsiteX74" fmla="*/ 8990 w 4553447"/>
              <a:gd name="connsiteY74" fmla="*/ 5210500 h 5549966"/>
              <a:gd name="connsiteX75" fmla="*/ 8674 w 4553447"/>
              <a:gd name="connsiteY75" fmla="*/ 5204597 h 5549966"/>
              <a:gd name="connsiteX76" fmla="*/ 8091 w 4553447"/>
              <a:gd name="connsiteY76" fmla="*/ 5201441 h 5549966"/>
              <a:gd name="connsiteX77" fmla="*/ 7461 w 4553447"/>
              <a:gd name="connsiteY77" fmla="*/ 5189632 h 5549966"/>
              <a:gd name="connsiteX78" fmla="*/ 6877 w 4553447"/>
              <a:gd name="connsiteY78" fmla="*/ 5186477 h 5549966"/>
              <a:gd name="connsiteX79" fmla="*/ 7145 w 4553447"/>
              <a:gd name="connsiteY79" fmla="*/ 5183728 h 5549966"/>
              <a:gd name="connsiteX80" fmla="*/ 5710 w 4553447"/>
              <a:gd name="connsiteY80" fmla="*/ 5180163 h 5549966"/>
              <a:gd name="connsiteX81" fmla="*/ 11122 w 4553447"/>
              <a:gd name="connsiteY81" fmla="*/ 5116566 h 5549966"/>
              <a:gd name="connsiteX82" fmla="*/ 78736 w 4553447"/>
              <a:gd name="connsiteY82" fmla="*/ 3839310 h 5549966"/>
              <a:gd name="connsiteX83" fmla="*/ 303426 w 4553447"/>
              <a:gd name="connsiteY83" fmla="*/ 0 h 5549966"/>
              <a:gd name="connsiteX0" fmla="*/ 303426 w 4553447"/>
              <a:gd name="connsiteY0" fmla="*/ 0 h 5549973"/>
              <a:gd name="connsiteX1" fmla="*/ 3305612 w 4553447"/>
              <a:gd name="connsiteY1" fmla="*/ 171842 h 5549973"/>
              <a:gd name="connsiteX2" fmla="*/ 4134423 w 4553447"/>
              <a:gd name="connsiteY2" fmla="*/ 226950 h 5549973"/>
              <a:gd name="connsiteX3" fmla="*/ 4507617 w 4553447"/>
              <a:gd name="connsiteY3" fmla="*/ 247374 h 5549973"/>
              <a:gd name="connsiteX4" fmla="*/ 4535496 w 4553447"/>
              <a:gd name="connsiteY4" fmla="*/ 269179 h 5549973"/>
              <a:gd name="connsiteX5" fmla="*/ 4533722 w 4553447"/>
              <a:gd name="connsiteY5" fmla="*/ 300930 h 5549973"/>
              <a:gd name="connsiteX6" fmla="*/ 4536644 w 4553447"/>
              <a:gd name="connsiteY6" fmla="*/ 302647 h 5549973"/>
              <a:gd name="connsiteX7" fmla="*/ 4553070 w 4553447"/>
              <a:gd name="connsiteY7" fmla="*/ 334222 h 5549973"/>
              <a:gd name="connsiteX8" fmla="*/ 4530809 w 4553447"/>
              <a:gd name="connsiteY8" fmla="*/ 391868 h 5549973"/>
              <a:gd name="connsiteX9" fmla="*/ 4527321 w 4553447"/>
              <a:gd name="connsiteY9" fmla="*/ 415489 h 5549973"/>
              <a:gd name="connsiteX10" fmla="*/ 4522216 w 4553447"/>
              <a:gd name="connsiteY10" fmla="*/ 506828 h 5549973"/>
              <a:gd name="connsiteX11" fmla="*/ 4521566 w 4553447"/>
              <a:gd name="connsiteY11" fmla="*/ 553245 h 5549973"/>
              <a:gd name="connsiteX12" fmla="*/ 4518467 w 4553447"/>
              <a:gd name="connsiteY12" fmla="*/ 581709 h 5549973"/>
              <a:gd name="connsiteX13" fmla="*/ 4517798 w 4553447"/>
              <a:gd name="connsiteY13" fmla="*/ 585890 h 5549973"/>
              <a:gd name="connsiteX14" fmla="*/ 4504861 w 4553447"/>
              <a:gd name="connsiteY14" fmla="*/ 817404 h 5549973"/>
              <a:gd name="connsiteX15" fmla="*/ 4506574 w 4553447"/>
              <a:gd name="connsiteY15" fmla="*/ 822238 h 5549973"/>
              <a:gd name="connsiteX16" fmla="*/ 4504423 w 4553447"/>
              <a:gd name="connsiteY16" fmla="*/ 846069 h 5549973"/>
              <a:gd name="connsiteX17" fmla="*/ 4502823 w 4553447"/>
              <a:gd name="connsiteY17" fmla="*/ 853854 h 5549973"/>
              <a:gd name="connsiteX18" fmla="*/ 4496585 w 4553447"/>
              <a:gd name="connsiteY18" fmla="*/ 965485 h 5549973"/>
              <a:gd name="connsiteX19" fmla="*/ 4498662 w 4553447"/>
              <a:gd name="connsiteY19" fmla="*/ 966385 h 5549973"/>
              <a:gd name="connsiteX20" fmla="*/ 4502781 w 4553447"/>
              <a:gd name="connsiteY20" fmla="*/ 1002567 h 5549973"/>
              <a:gd name="connsiteX21" fmla="*/ 4497983 w 4553447"/>
              <a:gd name="connsiteY21" fmla="*/ 1101094 h 5549973"/>
              <a:gd name="connsiteX22" fmla="*/ 4497878 w 4553447"/>
              <a:gd name="connsiteY22" fmla="*/ 1159389 h 5549973"/>
              <a:gd name="connsiteX23" fmla="*/ 4502181 w 4553447"/>
              <a:gd name="connsiteY23" fmla="*/ 1180505 h 5549973"/>
              <a:gd name="connsiteX24" fmla="*/ 4505271 w 4553447"/>
              <a:gd name="connsiteY24" fmla="*/ 1210687 h 5549973"/>
              <a:gd name="connsiteX25" fmla="*/ 4514088 w 4553447"/>
              <a:gd name="connsiteY25" fmla="*/ 1263157 h 5549973"/>
              <a:gd name="connsiteX26" fmla="*/ 4516365 w 4553447"/>
              <a:gd name="connsiteY26" fmla="*/ 1313374 h 5549973"/>
              <a:gd name="connsiteX27" fmla="*/ 4515485 w 4553447"/>
              <a:gd name="connsiteY27" fmla="*/ 1347004 h 5549973"/>
              <a:gd name="connsiteX28" fmla="*/ 4515022 w 4553447"/>
              <a:gd name="connsiteY28" fmla="*/ 1351864 h 5549973"/>
              <a:gd name="connsiteX29" fmla="*/ 4505903 w 4553447"/>
              <a:gd name="connsiteY29" fmla="*/ 1391762 h 5549973"/>
              <a:gd name="connsiteX30" fmla="*/ 4509167 w 4553447"/>
              <a:gd name="connsiteY30" fmla="*/ 1395707 h 5549973"/>
              <a:gd name="connsiteX31" fmla="*/ 4512009 w 4553447"/>
              <a:gd name="connsiteY31" fmla="*/ 1408524 h 5549973"/>
              <a:gd name="connsiteX32" fmla="*/ 4507268 w 4553447"/>
              <a:gd name="connsiteY32" fmla="*/ 1419109 h 5549973"/>
              <a:gd name="connsiteX33" fmla="*/ 4497084 w 4553447"/>
              <a:gd name="connsiteY33" fmla="*/ 1469337 h 5549973"/>
              <a:gd name="connsiteX34" fmla="*/ 4486187 w 4553447"/>
              <a:gd name="connsiteY34" fmla="*/ 1543038 h 5549973"/>
              <a:gd name="connsiteX35" fmla="*/ 4481306 w 4553447"/>
              <a:gd name="connsiteY35" fmla="*/ 1553997 h 5549973"/>
              <a:gd name="connsiteX36" fmla="*/ 4466878 w 4553447"/>
              <a:gd name="connsiteY36" fmla="*/ 1626071 h 5549973"/>
              <a:gd name="connsiteX37" fmla="*/ 4463163 w 4553447"/>
              <a:gd name="connsiteY37" fmla="*/ 1664103 h 5549973"/>
              <a:gd name="connsiteX38" fmla="*/ 4466823 w 4553447"/>
              <a:gd name="connsiteY38" fmla="*/ 1668558 h 5549973"/>
              <a:gd name="connsiteX39" fmla="*/ 4465173 w 4553447"/>
              <a:gd name="connsiteY39" fmla="*/ 1679756 h 5549973"/>
              <a:gd name="connsiteX40" fmla="*/ 4465585 w 4553447"/>
              <a:gd name="connsiteY40" fmla="*/ 1682815 h 5549973"/>
              <a:gd name="connsiteX41" fmla="*/ 4467096 w 4553447"/>
              <a:gd name="connsiteY41" fmla="*/ 1700268 h 5549973"/>
              <a:gd name="connsiteX42" fmla="*/ 4455626 w 4553447"/>
              <a:gd name="connsiteY42" fmla="*/ 1735163 h 5549973"/>
              <a:gd name="connsiteX43" fmla="*/ 4453566 w 4553447"/>
              <a:gd name="connsiteY43" fmla="*/ 1735289 h 5549973"/>
              <a:gd name="connsiteX44" fmla="*/ 4445068 w 4553447"/>
              <a:gd name="connsiteY44" fmla="*/ 1887374 h 5549973"/>
              <a:gd name="connsiteX45" fmla="*/ 4453759 w 4553447"/>
              <a:gd name="connsiteY45" fmla="*/ 1911536 h 5549973"/>
              <a:gd name="connsiteX46" fmla="*/ 4456037 w 4553447"/>
              <a:gd name="connsiteY46" fmla="*/ 1961755 h 5549973"/>
              <a:gd name="connsiteX47" fmla="*/ 4455156 w 4553447"/>
              <a:gd name="connsiteY47" fmla="*/ 1995384 h 5549973"/>
              <a:gd name="connsiteX48" fmla="*/ 4454694 w 4553447"/>
              <a:gd name="connsiteY48" fmla="*/ 2000244 h 5549973"/>
              <a:gd name="connsiteX49" fmla="*/ 4445574 w 4553447"/>
              <a:gd name="connsiteY49" fmla="*/ 2040142 h 5549973"/>
              <a:gd name="connsiteX50" fmla="*/ 4448839 w 4553447"/>
              <a:gd name="connsiteY50" fmla="*/ 2044087 h 5549973"/>
              <a:gd name="connsiteX51" fmla="*/ 4451680 w 4553447"/>
              <a:gd name="connsiteY51" fmla="*/ 2056904 h 5549973"/>
              <a:gd name="connsiteX52" fmla="*/ 4446939 w 4553447"/>
              <a:gd name="connsiteY52" fmla="*/ 2067489 h 5549973"/>
              <a:gd name="connsiteX53" fmla="*/ 4436755 w 4553447"/>
              <a:gd name="connsiteY53" fmla="*/ 2117719 h 5549973"/>
              <a:gd name="connsiteX54" fmla="*/ 4429424 w 4553447"/>
              <a:gd name="connsiteY54" fmla="*/ 2167300 h 5549973"/>
              <a:gd name="connsiteX55" fmla="*/ 4373341 w 4553447"/>
              <a:gd name="connsiteY55" fmla="*/ 3223633 h 5549973"/>
              <a:gd name="connsiteX56" fmla="*/ 4360555 w 4553447"/>
              <a:gd name="connsiteY56" fmla="*/ 3477281 h 5549973"/>
              <a:gd name="connsiteX57" fmla="*/ 4349470 w 4553447"/>
              <a:gd name="connsiteY57" fmla="*/ 3639984 h 5549973"/>
              <a:gd name="connsiteX58" fmla="*/ 4258709 w 4553447"/>
              <a:gd name="connsiteY58" fmla="*/ 5278921 h 5549973"/>
              <a:gd name="connsiteX59" fmla="*/ 4264007 w 4553447"/>
              <a:gd name="connsiteY59" fmla="*/ 5315626 h 5549973"/>
              <a:gd name="connsiteX60" fmla="*/ 4267541 w 4553447"/>
              <a:gd name="connsiteY60" fmla="*/ 5350090 h 5549973"/>
              <a:gd name="connsiteX61" fmla="*/ 4270373 w 4553447"/>
              <a:gd name="connsiteY61" fmla="*/ 5450399 h 5549973"/>
              <a:gd name="connsiteX62" fmla="*/ 4251816 w 4553447"/>
              <a:gd name="connsiteY62" fmla="*/ 5484804 h 5549973"/>
              <a:gd name="connsiteX63" fmla="*/ 4247164 w 4553447"/>
              <a:gd name="connsiteY63" fmla="*/ 5487504 h 5549973"/>
              <a:gd name="connsiteX64" fmla="*/ 4243707 w 4553447"/>
              <a:gd name="connsiteY64" fmla="*/ 5549951 h 5549973"/>
              <a:gd name="connsiteX65" fmla="*/ 310344 w 4553447"/>
              <a:gd name="connsiteY65" fmla="*/ 5297261 h 5549973"/>
              <a:gd name="connsiteX66" fmla="*/ 0 w 4553447"/>
              <a:gd name="connsiteY66" fmla="*/ 5280167 h 5549973"/>
              <a:gd name="connsiteX67" fmla="*/ 4324 w 4553447"/>
              <a:gd name="connsiteY67" fmla="*/ 5239903 h 5549973"/>
              <a:gd name="connsiteX68" fmla="*/ 8544 w 4553447"/>
              <a:gd name="connsiteY68" fmla="*/ 5233298 h 5549973"/>
              <a:gd name="connsiteX69" fmla="*/ 8813 w 4553447"/>
              <a:gd name="connsiteY69" fmla="*/ 5230552 h 5549973"/>
              <a:gd name="connsiteX70" fmla="*/ 9083 w 4553447"/>
              <a:gd name="connsiteY70" fmla="*/ 5227804 h 5549973"/>
              <a:gd name="connsiteX71" fmla="*/ 9620 w 4553447"/>
              <a:gd name="connsiteY71" fmla="*/ 5222308 h 5549973"/>
              <a:gd name="connsiteX72" fmla="*/ 9305 w 4553447"/>
              <a:gd name="connsiteY72" fmla="*/ 5216405 h 5549973"/>
              <a:gd name="connsiteX73" fmla="*/ 8721 w 4553447"/>
              <a:gd name="connsiteY73" fmla="*/ 5213249 h 5549973"/>
              <a:gd name="connsiteX74" fmla="*/ 8990 w 4553447"/>
              <a:gd name="connsiteY74" fmla="*/ 5210500 h 5549973"/>
              <a:gd name="connsiteX75" fmla="*/ 8674 w 4553447"/>
              <a:gd name="connsiteY75" fmla="*/ 5204597 h 5549973"/>
              <a:gd name="connsiteX76" fmla="*/ 8091 w 4553447"/>
              <a:gd name="connsiteY76" fmla="*/ 5201441 h 5549973"/>
              <a:gd name="connsiteX77" fmla="*/ 7461 w 4553447"/>
              <a:gd name="connsiteY77" fmla="*/ 5189632 h 5549973"/>
              <a:gd name="connsiteX78" fmla="*/ 6877 w 4553447"/>
              <a:gd name="connsiteY78" fmla="*/ 5186477 h 5549973"/>
              <a:gd name="connsiteX79" fmla="*/ 7145 w 4553447"/>
              <a:gd name="connsiteY79" fmla="*/ 5183728 h 5549973"/>
              <a:gd name="connsiteX80" fmla="*/ 5710 w 4553447"/>
              <a:gd name="connsiteY80" fmla="*/ 5180163 h 5549973"/>
              <a:gd name="connsiteX81" fmla="*/ 11122 w 4553447"/>
              <a:gd name="connsiteY81" fmla="*/ 5116566 h 5549973"/>
              <a:gd name="connsiteX82" fmla="*/ 78736 w 4553447"/>
              <a:gd name="connsiteY82" fmla="*/ 3839310 h 5549973"/>
              <a:gd name="connsiteX83" fmla="*/ 303426 w 4553447"/>
              <a:gd name="connsiteY83" fmla="*/ 0 h 5549973"/>
              <a:gd name="connsiteX0" fmla="*/ 303426 w 4553447"/>
              <a:gd name="connsiteY0" fmla="*/ 0 h 5549974"/>
              <a:gd name="connsiteX1" fmla="*/ 3305612 w 4553447"/>
              <a:gd name="connsiteY1" fmla="*/ 171842 h 5549974"/>
              <a:gd name="connsiteX2" fmla="*/ 4134423 w 4553447"/>
              <a:gd name="connsiteY2" fmla="*/ 226950 h 5549974"/>
              <a:gd name="connsiteX3" fmla="*/ 4507617 w 4553447"/>
              <a:gd name="connsiteY3" fmla="*/ 247374 h 5549974"/>
              <a:gd name="connsiteX4" fmla="*/ 4535496 w 4553447"/>
              <a:gd name="connsiteY4" fmla="*/ 269179 h 5549974"/>
              <a:gd name="connsiteX5" fmla="*/ 4533722 w 4553447"/>
              <a:gd name="connsiteY5" fmla="*/ 300930 h 5549974"/>
              <a:gd name="connsiteX6" fmla="*/ 4536644 w 4553447"/>
              <a:gd name="connsiteY6" fmla="*/ 302647 h 5549974"/>
              <a:gd name="connsiteX7" fmla="*/ 4553070 w 4553447"/>
              <a:gd name="connsiteY7" fmla="*/ 334222 h 5549974"/>
              <a:gd name="connsiteX8" fmla="*/ 4530809 w 4553447"/>
              <a:gd name="connsiteY8" fmla="*/ 391868 h 5549974"/>
              <a:gd name="connsiteX9" fmla="*/ 4527321 w 4553447"/>
              <a:gd name="connsiteY9" fmla="*/ 415489 h 5549974"/>
              <a:gd name="connsiteX10" fmla="*/ 4522216 w 4553447"/>
              <a:gd name="connsiteY10" fmla="*/ 506828 h 5549974"/>
              <a:gd name="connsiteX11" fmla="*/ 4521566 w 4553447"/>
              <a:gd name="connsiteY11" fmla="*/ 553245 h 5549974"/>
              <a:gd name="connsiteX12" fmla="*/ 4518467 w 4553447"/>
              <a:gd name="connsiteY12" fmla="*/ 581709 h 5549974"/>
              <a:gd name="connsiteX13" fmla="*/ 4517798 w 4553447"/>
              <a:gd name="connsiteY13" fmla="*/ 585890 h 5549974"/>
              <a:gd name="connsiteX14" fmla="*/ 4504861 w 4553447"/>
              <a:gd name="connsiteY14" fmla="*/ 817404 h 5549974"/>
              <a:gd name="connsiteX15" fmla="*/ 4506574 w 4553447"/>
              <a:gd name="connsiteY15" fmla="*/ 822238 h 5549974"/>
              <a:gd name="connsiteX16" fmla="*/ 4504423 w 4553447"/>
              <a:gd name="connsiteY16" fmla="*/ 846069 h 5549974"/>
              <a:gd name="connsiteX17" fmla="*/ 4502823 w 4553447"/>
              <a:gd name="connsiteY17" fmla="*/ 853854 h 5549974"/>
              <a:gd name="connsiteX18" fmla="*/ 4496585 w 4553447"/>
              <a:gd name="connsiteY18" fmla="*/ 965485 h 5549974"/>
              <a:gd name="connsiteX19" fmla="*/ 4498662 w 4553447"/>
              <a:gd name="connsiteY19" fmla="*/ 966385 h 5549974"/>
              <a:gd name="connsiteX20" fmla="*/ 4502781 w 4553447"/>
              <a:gd name="connsiteY20" fmla="*/ 1002567 h 5549974"/>
              <a:gd name="connsiteX21" fmla="*/ 4497983 w 4553447"/>
              <a:gd name="connsiteY21" fmla="*/ 1101094 h 5549974"/>
              <a:gd name="connsiteX22" fmla="*/ 4497878 w 4553447"/>
              <a:gd name="connsiteY22" fmla="*/ 1159389 h 5549974"/>
              <a:gd name="connsiteX23" fmla="*/ 4502181 w 4553447"/>
              <a:gd name="connsiteY23" fmla="*/ 1180505 h 5549974"/>
              <a:gd name="connsiteX24" fmla="*/ 4505271 w 4553447"/>
              <a:gd name="connsiteY24" fmla="*/ 1210687 h 5549974"/>
              <a:gd name="connsiteX25" fmla="*/ 4514088 w 4553447"/>
              <a:gd name="connsiteY25" fmla="*/ 1263157 h 5549974"/>
              <a:gd name="connsiteX26" fmla="*/ 4516365 w 4553447"/>
              <a:gd name="connsiteY26" fmla="*/ 1313374 h 5549974"/>
              <a:gd name="connsiteX27" fmla="*/ 4515485 w 4553447"/>
              <a:gd name="connsiteY27" fmla="*/ 1347004 h 5549974"/>
              <a:gd name="connsiteX28" fmla="*/ 4515022 w 4553447"/>
              <a:gd name="connsiteY28" fmla="*/ 1351864 h 5549974"/>
              <a:gd name="connsiteX29" fmla="*/ 4505903 w 4553447"/>
              <a:gd name="connsiteY29" fmla="*/ 1391762 h 5549974"/>
              <a:gd name="connsiteX30" fmla="*/ 4509167 w 4553447"/>
              <a:gd name="connsiteY30" fmla="*/ 1395707 h 5549974"/>
              <a:gd name="connsiteX31" fmla="*/ 4512009 w 4553447"/>
              <a:gd name="connsiteY31" fmla="*/ 1408524 h 5549974"/>
              <a:gd name="connsiteX32" fmla="*/ 4507268 w 4553447"/>
              <a:gd name="connsiteY32" fmla="*/ 1419109 h 5549974"/>
              <a:gd name="connsiteX33" fmla="*/ 4497084 w 4553447"/>
              <a:gd name="connsiteY33" fmla="*/ 1469337 h 5549974"/>
              <a:gd name="connsiteX34" fmla="*/ 4486187 w 4553447"/>
              <a:gd name="connsiteY34" fmla="*/ 1543038 h 5549974"/>
              <a:gd name="connsiteX35" fmla="*/ 4481306 w 4553447"/>
              <a:gd name="connsiteY35" fmla="*/ 1553997 h 5549974"/>
              <a:gd name="connsiteX36" fmla="*/ 4466878 w 4553447"/>
              <a:gd name="connsiteY36" fmla="*/ 1626071 h 5549974"/>
              <a:gd name="connsiteX37" fmla="*/ 4463163 w 4553447"/>
              <a:gd name="connsiteY37" fmla="*/ 1664103 h 5549974"/>
              <a:gd name="connsiteX38" fmla="*/ 4466823 w 4553447"/>
              <a:gd name="connsiteY38" fmla="*/ 1668558 h 5549974"/>
              <a:gd name="connsiteX39" fmla="*/ 4465173 w 4553447"/>
              <a:gd name="connsiteY39" fmla="*/ 1679756 h 5549974"/>
              <a:gd name="connsiteX40" fmla="*/ 4465585 w 4553447"/>
              <a:gd name="connsiteY40" fmla="*/ 1682815 h 5549974"/>
              <a:gd name="connsiteX41" fmla="*/ 4467096 w 4553447"/>
              <a:gd name="connsiteY41" fmla="*/ 1700268 h 5549974"/>
              <a:gd name="connsiteX42" fmla="*/ 4455626 w 4553447"/>
              <a:gd name="connsiteY42" fmla="*/ 1735163 h 5549974"/>
              <a:gd name="connsiteX43" fmla="*/ 4453566 w 4553447"/>
              <a:gd name="connsiteY43" fmla="*/ 1735289 h 5549974"/>
              <a:gd name="connsiteX44" fmla="*/ 4445068 w 4553447"/>
              <a:gd name="connsiteY44" fmla="*/ 1887374 h 5549974"/>
              <a:gd name="connsiteX45" fmla="*/ 4453759 w 4553447"/>
              <a:gd name="connsiteY45" fmla="*/ 1911536 h 5549974"/>
              <a:gd name="connsiteX46" fmla="*/ 4456037 w 4553447"/>
              <a:gd name="connsiteY46" fmla="*/ 1961755 h 5549974"/>
              <a:gd name="connsiteX47" fmla="*/ 4455156 w 4553447"/>
              <a:gd name="connsiteY47" fmla="*/ 1995384 h 5549974"/>
              <a:gd name="connsiteX48" fmla="*/ 4454694 w 4553447"/>
              <a:gd name="connsiteY48" fmla="*/ 2000244 h 5549974"/>
              <a:gd name="connsiteX49" fmla="*/ 4445574 w 4553447"/>
              <a:gd name="connsiteY49" fmla="*/ 2040142 h 5549974"/>
              <a:gd name="connsiteX50" fmla="*/ 4448839 w 4553447"/>
              <a:gd name="connsiteY50" fmla="*/ 2044087 h 5549974"/>
              <a:gd name="connsiteX51" fmla="*/ 4451680 w 4553447"/>
              <a:gd name="connsiteY51" fmla="*/ 2056904 h 5549974"/>
              <a:gd name="connsiteX52" fmla="*/ 4446939 w 4553447"/>
              <a:gd name="connsiteY52" fmla="*/ 2067489 h 5549974"/>
              <a:gd name="connsiteX53" fmla="*/ 4436755 w 4553447"/>
              <a:gd name="connsiteY53" fmla="*/ 2117719 h 5549974"/>
              <a:gd name="connsiteX54" fmla="*/ 4429424 w 4553447"/>
              <a:gd name="connsiteY54" fmla="*/ 2167300 h 5549974"/>
              <a:gd name="connsiteX55" fmla="*/ 4373341 w 4553447"/>
              <a:gd name="connsiteY55" fmla="*/ 3223633 h 5549974"/>
              <a:gd name="connsiteX56" fmla="*/ 4360555 w 4553447"/>
              <a:gd name="connsiteY56" fmla="*/ 3477281 h 5549974"/>
              <a:gd name="connsiteX57" fmla="*/ 4349470 w 4553447"/>
              <a:gd name="connsiteY57" fmla="*/ 3639984 h 5549974"/>
              <a:gd name="connsiteX58" fmla="*/ 4258709 w 4553447"/>
              <a:gd name="connsiteY58" fmla="*/ 5278921 h 5549974"/>
              <a:gd name="connsiteX59" fmla="*/ 4264007 w 4553447"/>
              <a:gd name="connsiteY59" fmla="*/ 5315626 h 5549974"/>
              <a:gd name="connsiteX60" fmla="*/ 4267541 w 4553447"/>
              <a:gd name="connsiteY60" fmla="*/ 5350090 h 5549974"/>
              <a:gd name="connsiteX61" fmla="*/ 4270373 w 4553447"/>
              <a:gd name="connsiteY61" fmla="*/ 5450399 h 5549974"/>
              <a:gd name="connsiteX62" fmla="*/ 4251816 w 4553447"/>
              <a:gd name="connsiteY62" fmla="*/ 5484804 h 5549974"/>
              <a:gd name="connsiteX63" fmla="*/ 4247164 w 4553447"/>
              <a:gd name="connsiteY63" fmla="*/ 5487504 h 5549974"/>
              <a:gd name="connsiteX64" fmla="*/ 4243707 w 4553447"/>
              <a:gd name="connsiteY64" fmla="*/ 5549951 h 5549974"/>
              <a:gd name="connsiteX65" fmla="*/ 310344 w 4553447"/>
              <a:gd name="connsiteY65" fmla="*/ 5297261 h 5549974"/>
              <a:gd name="connsiteX66" fmla="*/ 0 w 4553447"/>
              <a:gd name="connsiteY66" fmla="*/ 5280167 h 5549974"/>
              <a:gd name="connsiteX67" fmla="*/ 4324 w 4553447"/>
              <a:gd name="connsiteY67" fmla="*/ 5239903 h 5549974"/>
              <a:gd name="connsiteX68" fmla="*/ 8544 w 4553447"/>
              <a:gd name="connsiteY68" fmla="*/ 5233298 h 5549974"/>
              <a:gd name="connsiteX69" fmla="*/ 8813 w 4553447"/>
              <a:gd name="connsiteY69" fmla="*/ 5230552 h 5549974"/>
              <a:gd name="connsiteX70" fmla="*/ 9083 w 4553447"/>
              <a:gd name="connsiteY70" fmla="*/ 5227804 h 5549974"/>
              <a:gd name="connsiteX71" fmla="*/ 9620 w 4553447"/>
              <a:gd name="connsiteY71" fmla="*/ 5222308 h 5549974"/>
              <a:gd name="connsiteX72" fmla="*/ 9305 w 4553447"/>
              <a:gd name="connsiteY72" fmla="*/ 5216405 h 5549974"/>
              <a:gd name="connsiteX73" fmla="*/ 8721 w 4553447"/>
              <a:gd name="connsiteY73" fmla="*/ 5213249 h 5549974"/>
              <a:gd name="connsiteX74" fmla="*/ 8990 w 4553447"/>
              <a:gd name="connsiteY74" fmla="*/ 5210500 h 5549974"/>
              <a:gd name="connsiteX75" fmla="*/ 8674 w 4553447"/>
              <a:gd name="connsiteY75" fmla="*/ 5204597 h 5549974"/>
              <a:gd name="connsiteX76" fmla="*/ 8091 w 4553447"/>
              <a:gd name="connsiteY76" fmla="*/ 5201441 h 5549974"/>
              <a:gd name="connsiteX77" fmla="*/ 7461 w 4553447"/>
              <a:gd name="connsiteY77" fmla="*/ 5189632 h 5549974"/>
              <a:gd name="connsiteX78" fmla="*/ 6877 w 4553447"/>
              <a:gd name="connsiteY78" fmla="*/ 5186477 h 5549974"/>
              <a:gd name="connsiteX79" fmla="*/ 7145 w 4553447"/>
              <a:gd name="connsiteY79" fmla="*/ 5183728 h 5549974"/>
              <a:gd name="connsiteX80" fmla="*/ 5710 w 4553447"/>
              <a:gd name="connsiteY80" fmla="*/ 5180163 h 5549974"/>
              <a:gd name="connsiteX81" fmla="*/ 11122 w 4553447"/>
              <a:gd name="connsiteY81" fmla="*/ 5116566 h 5549974"/>
              <a:gd name="connsiteX82" fmla="*/ 78736 w 4553447"/>
              <a:gd name="connsiteY82" fmla="*/ 3839310 h 5549974"/>
              <a:gd name="connsiteX83" fmla="*/ 303426 w 4553447"/>
              <a:gd name="connsiteY83" fmla="*/ 0 h 5549974"/>
              <a:gd name="connsiteX0" fmla="*/ 303343 w 4553364"/>
              <a:gd name="connsiteY0" fmla="*/ 0 h 5549974"/>
              <a:gd name="connsiteX1" fmla="*/ 3305529 w 4553364"/>
              <a:gd name="connsiteY1" fmla="*/ 171842 h 5549974"/>
              <a:gd name="connsiteX2" fmla="*/ 4134340 w 4553364"/>
              <a:gd name="connsiteY2" fmla="*/ 226950 h 5549974"/>
              <a:gd name="connsiteX3" fmla="*/ 4507534 w 4553364"/>
              <a:gd name="connsiteY3" fmla="*/ 247374 h 5549974"/>
              <a:gd name="connsiteX4" fmla="*/ 4535413 w 4553364"/>
              <a:gd name="connsiteY4" fmla="*/ 269179 h 5549974"/>
              <a:gd name="connsiteX5" fmla="*/ 4533639 w 4553364"/>
              <a:gd name="connsiteY5" fmla="*/ 300930 h 5549974"/>
              <a:gd name="connsiteX6" fmla="*/ 4536561 w 4553364"/>
              <a:gd name="connsiteY6" fmla="*/ 302647 h 5549974"/>
              <a:gd name="connsiteX7" fmla="*/ 4552987 w 4553364"/>
              <a:gd name="connsiteY7" fmla="*/ 334222 h 5549974"/>
              <a:gd name="connsiteX8" fmla="*/ 4530726 w 4553364"/>
              <a:gd name="connsiteY8" fmla="*/ 391868 h 5549974"/>
              <a:gd name="connsiteX9" fmla="*/ 4527238 w 4553364"/>
              <a:gd name="connsiteY9" fmla="*/ 415489 h 5549974"/>
              <a:gd name="connsiteX10" fmla="*/ 4522133 w 4553364"/>
              <a:gd name="connsiteY10" fmla="*/ 506828 h 5549974"/>
              <a:gd name="connsiteX11" fmla="*/ 4521483 w 4553364"/>
              <a:gd name="connsiteY11" fmla="*/ 553245 h 5549974"/>
              <a:gd name="connsiteX12" fmla="*/ 4518384 w 4553364"/>
              <a:gd name="connsiteY12" fmla="*/ 581709 h 5549974"/>
              <a:gd name="connsiteX13" fmla="*/ 4517715 w 4553364"/>
              <a:gd name="connsiteY13" fmla="*/ 585890 h 5549974"/>
              <a:gd name="connsiteX14" fmla="*/ 4504778 w 4553364"/>
              <a:gd name="connsiteY14" fmla="*/ 817404 h 5549974"/>
              <a:gd name="connsiteX15" fmla="*/ 4506491 w 4553364"/>
              <a:gd name="connsiteY15" fmla="*/ 822238 h 5549974"/>
              <a:gd name="connsiteX16" fmla="*/ 4504340 w 4553364"/>
              <a:gd name="connsiteY16" fmla="*/ 846069 h 5549974"/>
              <a:gd name="connsiteX17" fmla="*/ 4502740 w 4553364"/>
              <a:gd name="connsiteY17" fmla="*/ 853854 h 5549974"/>
              <a:gd name="connsiteX18" fmla="*/ 4496502 w 4553364"/>
              <a:gd name="connsiteY18" fmla="*/ 965485 h 5549974"/>
              <a:gd name="connsiteX19" fmla="*/ 4498579 w 4553364"/>
              <a:gd name="connsiteY19" fmla="*/ 966385 h 5549974"/>
              <a:gd name="connsiteX20" fmla="*/ 4502698 w 4553364"/>
              <a:gd name="connsiteY20" fmla="*/ 1002567 h 5549974"/>
              <a:gd name="connsiteX21" fmla="*/ 4497900 w 4553364"/>
              <a:gd name="connsiteY21" fmla="*/ 1101094 h 5549974"/>
              <a:gd name="connsiteX22" fmla="*/ 4497795 w 4553364"/>
              <a:gd name="connsiteY22" fmla="*/ 1159389 h 5549974"/>
              <a:gd name="connsiteX23" fmla="*/ 4502098 w 4553364"/>
              <a:gd name="connsiteY23" fmla="*/ 1180505 h 5549974"/>
              <a:gd name="connsiteX24" fmla="*/ 4505188 w 4553364"/>
              <a:gd name="connsiteY24" fmla="*/ 1210687 h 5549974"/>
              <a:gd name="connsiteX25" fmla="*/ 4514005 w 4553364"/>
              <a:gd name="connsiteY25" fmla="*/ 1263157 h 5549974"/>
              <a:gd name="connsiteX26" fmla="*/ 4516282 w 4553364"/>
              <a:gd name="connsiteY26" fmla="*/ 1313374 h 5549974"/>
              <a:gd name="connsiteX27" fmla="*/ 4515402 w 4553364"/>
              <a:gd name="connsiteY27" fmla="*/ 1347004 h 5549974"/>
              <a:gd name="connsiteX28" fmla="*/ 4514939 w 4553364"/>
              <a:gd name="connsiteY28" fmla="*/ 1351864 h 5549974"/>
              <a:gd name="connsiteX29" fmla="*/ 4505820 w 4553364"/>
              <a:gd name="connsiteY29" fmla="*/ 1391762 h 5549974"/>
              <a:gd name="connsiteX30" fmla="*/ 4509084 w 4553364"/>
              <a:gd name="connsiteY30" fmla="*/ 1395707 h 5549974"/>
              <a:gd name="connsiteX31" fmla="*/ 4511926 w 4553364"/>
              <a:gd name="connsiteY31" fmla="*/ 1408524 h 5549974"/>
              <a:gd name="connsiteX32" fmla="*/ 4507185 w 4553364"/>
              <a:gd name="connsiteY32" fmla="*/ 1419109 h 5549974"/>
              <a:gd name="connsiteX33" fmla="*/ 4497001 w 4553364"/>
              <a:gd name="connsiteY33" fmla="*/ 1469337 h 5549974"/>
              <a:gd name="connsiteX34" fmla="*/ 4486104 w 4553364"/>
              <a:gd name="connsiteY34" fmla="*/ 1543038 h 5549974"/>
              <a:gd name="connsiteX35" fmla="*/ 4481223 w 4553364"/>
              <a:gd name="connsiteY35" fmla="*/ 1553997 h 5549974"/>
              <a:gd name="connsiteX36" fmla="*/ 4466795 w 4553364"/>
              <a:gd name="connsiteY36" fmla="*/ 1626071 h 5549974"/>
              <a:gd name="connsiteX37" fmla="*/ 4463080 w 4553364"/>
              <a:gd name="connsiteY37" fmla="*/ 1664103 h 5549974"/>
              <a:gd name="connsiteX38" fmla="*/ 4466740 w 4553364"/>
              <a:gd name="connsiteY38" fmla="*/ 1668558 h 5549974"/>
              <a:gd name="connsiteX39" fmla="*/ 4465090 w 4553364"/>
              <a:gd name="connsiteY39" fmla="*/ 1679756 h 5549974"/>
              <a:gd name="connsiteX40" fmla="*/ 4465502 w 4553364"/>
              <a:gd name="connsiteY40" fmla="*/ 1682815 h 5549974"/>
              <a:gd name="connsiteX41" fmla="*/ 4467013 w 4553364"/>
              <a:gd name="connsiteY41" fmla="*/ 1700268 h 5549974"/>
              <a:gd name="connsiteX42" fmla="*/ 4455543 w 4553364"/>
              <a:gd name="connsiteY42" fmla="*/ 1735163 h 5549974"/>
              <a:gd name="connsiteX43" fmla="*/ 4453483 w 4553364"/>
              <a:gd name="connsiteY43" fmla="*/ 1735289 h 5549974"/>
              <a:gd name="connsiteX44" fmla="*/ 4444985 w 4553364"/>
              <a:gd name="connsiteY44" fmla="*/ 1887374 h 5549974"/>
              <a:gd name="connsiteX45" fmla="*/ 4453676 w 4553364"/>
              <a:gd name="connsiteY45" fmla="*/ 1911536 h 5549974"/>
              <a:gd name="connsiteX46" fmla="*/ 4455954 w 4553364"/>
              <a:gd name="connsiteY46" fmla="*/ 1961755 h 5549974"/>
              <a:gd name="connsiteX47" fmla="*/ 4455073 w 4553364"/>
              <a:gd name="connsiteY47" fmla="*/ 1995384 h 5549974"/>
              <a:gd name="connsiteX48" fmla="*/ 4454611 w 4553364"/>
              <a:gd name="connsiteY48" fmla="*/ 2000244 h 5549974"/>
              <a:gd name="connsiteX49" fmla="*/ 4445491 w 4553364"/>
              <a:gd name="connsiteY49" fmla="*/ 2040142 h 5549974"/>
              <a:gd name="connsiteX50" fmla="*/ 4448756 w 4553364"/>
              <a:gd name="connsiteY50" fmla="*/ 2044087 h 5549974"/>
              <a:gd name="connsiteX51" fmla="*/ 4451597 w 4553364"/>
              <a:gd name="connsiteY51" fmla="*/ 2056904 h 5549974"/>
              <a:gd name="connsiteX52" fmla="*/ 4446856 w 4553364"/>
              <a:gd name="connsiteY52" fmla="*/ 2067489 h 5549974"/>
              <a:gd name="connsiteX53" fmla="*/ 4436672 w 4553364"/>
              <a:gd name="connsiteY53" fmla="*/ 2117719 h 5549974"/>
              <a:gd name="connsiteX54" fmla="*/ 4429341 w 4553364"/>
              <a:gd name="connsiteY54" fmla="*/ 2167300 h 5549974"/>
              <a:gd name="connsiteX55" fmla="*/ 4373258 w 4553364"/>
              <a:gd name="connsiteY55" fmla="*/ 3223633 h 5549974"/>
              <a:gd name="connsiteX56" fmla="*/ 4360472 w 4553364"/>
              <a:gd name="connsiteY56" fmla="*/ 3477281 h 5549974"/>
              <a:gd name="connsiteX57" fmla="*/ 4349387 w 4553364"/>
              <a:gd name="connsiteY57" fmla="*/ 3639984 h 5549974"/>
              <a:gd name="connsiteX58" fmla="*/ 4258626 w 4553364"/>
              <a:gd name="connsiteY58" fmla="*/ 5278921 h 5549974"/>
              <a:gd name="connsiteX59" fmla="*/ 4263924 w 4553364"/>
              <a:gd name="connsiteY59" fmla="*/ 5315626 h 5549974"/>
              <a:gd name="connsiteX60" fmla="*/ 4267458 w 4553364"/>
              <a:gd name="connsiteY60" fmla="*/ 5350090 h 5549974"/>
              <a:gd name="connsiteX61" fmla="*/ 4270290 w 4553364"/>
              <a:gd name="connsiteY61" fmla="*/ 5450399 h 5549974"/>
              <a:gd name="connsiteX62" fmla="*/ 4251733 w 4553364"/>
              <a:gd name="connsiteY62" fmla="*/ 5484804 h 5549974"/>
              <a:gd name="connsiteX63" fmla="*/ 4247081 w 4553364"/>
              <a:gd name="connsiteY63" fmla="*/ 5487504 h 5549974"/>
              <a:gd name="connsiteX64" fmla="*/ 4243624 w 4553364"/>
              <a:gd name="connsiteY64" fmla="*/ 5549951 h 5549974"/>
              <a:gd name="connsiteX65" fmla="*/ 310261 w 4553364"/>
              <a:gd name="connsiteY65" fmla="*/ 5297261 h 5549974"/>
              <a:gd name="connsiteX66" fmla="*/ 0 w 4553364"/>
              <a:gd name="connsiteY66" fmla="*/ 5293146 h 5549974"/>
              <a:gd name="connsiteX67" fmla="*/ 4241 w 4553364"/>
              <a:gd name="connsiteY67" fmla="*/ 5239903 h 5549974"/>
              <a:gd name="connsiteX68" fmla="*/ 8461 w 4553364"/>
              <a:gd name="connsiteY68" fmla="*/ 5233298 h 5549974"/>
              <a:gd name="connsiteX69" fmla="*/ 8730 w 4553364"/>
              <a:gd name="connsiteY69" fmla="*/ 5230552 h 5549974"/>
              <a:gd name="connsiteX70" fmla="*/ 9000 w 4553364"/>
              <a:gd name="connsiteY70" fmla="*/ 5227804 h 5549974"/>
              <a:gd name="connsiteX71" fmla="*/ 9537 w 4553364"/>
              <a:gd name="connsiteY71" fmla="*/ 5222308 h 5549974"/>
              <a:gd name="connsiteX72" fmla="*/ 9222 w 4553364"/>
              <a:gd name="connsiteY72" fmla="*/ 5216405 h 5549974"/>
              <a:gd name="connsiteX73" fmla="*/ 8638 w 4553364"/>
              <a:gd name="connsiteY73" fmla="*/ 5213249 h 5549974"/>
              <a:gd name="connsiteX74" fmla="*/ 8907 w 4553364"/>
              <a:gd name="connsiteY74" fmla="*/ 5210500 h 5549974"/>
              <a:gd name="connsiteX75" fmla="*/ 8591 w 4553364"/>
              <a:gd name="connsiteY75" fmla="*/ 5204597 h 5549974"/>
              <a:gd name="connsiteX76" fmla="*/ 8008 w 4553364"/>
              <a:gd name="connsiteY76" fmla="*/ 5201441 h 5549974"/>
              <a:gd name="connsiteX77" fmla="*/ 7378 w 4553364"/>
              <a:gd name="connsiteY77" fmla="*/ 5189632 h 5549974"/>
              <a:gd name="connsiteX78" fmla="*/ 6794 w 4553364"/>
              <a:gd name="connsiteY78" fmla="*/ 5186477 h 5549974"/>
              <a:gd name="connsiteX79" fmla="*/ 7062 w 4553364"/>
              <a:gd name="connsiteY79" fmla="*/ 5183728 h 5549974"/>
              <a:gd name="connsiteX80" fmla="*/ 5627 w 4553364"/>
              <a:gd name="connsiteY80" fmla="*/ 5180163 h 5549974"/>
              <a:gd name="connsiteX81" fmla="*/ 11039 w 4553364"/>
              <a:gd name="connsiteY81" fmla="*/ 5116566 h 5549974"/>
              <a:gd name="connsiteX82" fmla="*/ 78653 w 4553364"/>
              <a:gd name="connsiteY82" fmla="*/ 3839310 h 5549974"/>
              <a:gd name="connsiteX83" fmla="*/ 303343 w 4553364"/>
              <a:gd name="connsiteY83" fmla="*/ 0 h 5549974"/>
              <a:gd name="connsiteX0" fmla="*/ 303343 w 4553364"/>
              <a:gd name="connsiteY0" fmla="*/ 0 h 5549951"/>
              <a:gd name="connsiteX1" fmla="*/ 3305529 w 4553364"/>
              <a:gd name="connsiteY1" fmla="*/ 171842 h 5549951"/>
              <a:gd name="connsiteX2" fmla="*/ 4134340 w 4553364"/>
              <a:gd name="connsiteY2" fmla="*/ 226950 h 5549951"/>
              <a:gd name="connsiteX3" fmla="*/ 4507534 w 4553364"/>
              <a:gd name="connsiteY3" fmla="*/ 247374 h 5549951"/>
              <a:gd name="connsiteX4" fmla="*/ 4535413 w 4553364"/>
              <a:gd name="connsiteY4" fmla="*/ 269179 h 5549951"/>
              <a:gd name="connsiteX5" fmla="*/ 4533639 w 4553364"/>
              <a:gd name="connsiteY5" fmla="*/ 300930 h 5549951"/>
              <a:gd name="connsiteX6" fmla="*/ 4536561 w 4553364"/>
              <a:gd name="connsiteY6" fmla="*/ 302647 h 5549951"/>
              <a:gd name="connsiteX7" fmla="*/ 4552987 w 4553364"/>
              <a:gd name="connsiteY7" fmla="*/ 334222 h 5549951"/>
              <a:gd name="connsiteX8" fmla="*/ 4530726 w 4553364"/>
              <a:gd name="connsiteY8" fmla="*/ 391868 h 5549951"/>
              <a:gd name="connsiteX9" fmla="*/ 4527238 w 4553364"/>
              <a:gd name="connsiteY9" fmla="*/ 415489 h 5549951"/>
              <a:gd name="connsiteX10" fmla="*/ 4522133 w 4553364"/>
              <a:gd name="connsiteY10" fmla="*/ 506828 h 5549951"/>
              <a:gd name="connsiteX11" fmla="*/ 4521483 w 4553364"/>
              <a:gd name="connsiteY11" fmla="*/ 553245 h 5549951"/>
              <a:gd name="connsiteX12" fmla="*/ 4518384 w 4553364"/>
              <a:gd name="connsiteY12" fmla="*/ 581709 h 5549951"/>
              <a:gd name="connsiteX13" fmla="*/ 4517715 w 4553364"/>
              <a:gd name="connsiteY13" fmla="*/ 585890 h 5549951"/>
              <a:gd name="connsiteX14" fmla="*/ 4504778 w 4553364"/>
              <a:gd name="connsiteY14" fmla="*/ 817404 h 5549951"/>
              <a:gd name="connsiteX15" fmla="*/ 4506491 w 4553364"/>
              <a:gd name="connsiteY15" fmla="*/ 822238 h 5549951"/>
              <a:gd name="connsiteX16" fmla="*/ 4504340 w 4553364"/>
              <a:gd name="connsiteY16" fmla="*/ 846069 h 5549951"/>
              <a:gd name="connsiteX17" fmla="*/ 4502740 w 4553364"/>
              <a:gd name="connsiteY17" fmla="*/ 853854 h 5549951"/>
              <a:gd name="connsiteX18" fmla="*/ 4496502 w 4553364"/>
              <a:gd name="connsiteY18" fmla="*/ 965485 h 5549951"/>
              <a:gd name="connsiteX19" fmla="*/ 4498579 w 4553364"/>
              <a:gd name="connsiteY19" fmla="*/ 966385 h 5549951"/>
              <a:gd name="connsiteX20" fmla="*/ 4502698 w 4553364"/>
              <a:gd name="connsiteY20" fmla="*/ 1002567 h 5549951"/>
              <a:gd name="connsiteX21" fmla="*/ 4497900 w 4553364"/>
              <a:gd name="connsiteY21" fmla="*/ 1101094 h 5549951"/>
              <a:gd name="connsiteX22" fmla="*/ 4497795 w 4553364"/>
              <a:gd name="connsiteY22" fmla="*/ 1159389 h 5549951"/>
              <a:gd name="connsiteX23" fmla="*/ 4502098 w 4553364"/>
              <a:gd name="connsiteY23" fmla="*/ 1180505 h 5549951"/>
              <a:gd name="connsiteX24" fmla="*/ 4505188 w 4553364"/>
              <a:gd name="connsiteY24" fmla="*/ 1210687 h 5549951"/>
              <a:gd name="connsiteX25" fmla="*/ 4514005 w 4553364"/>
              <a:gd name="connsiteY25" fmla="*/ 1263157 h 5549951"/>
              <a:gd name="connsiteX26" fmla="*/ 4516282 w 4553364"/>
              <a:gd name="connsiteY26" fmla="*/ 1313374 h 5549951"/>
              <a:gd name="connsiteX27" fmla="*/ 4515402 w 4553364"/>
              <a:gd name="connsiteY27" fmla="*/ 1347004 h 5549951"/>
              <a:gd name="connsiteX28" fmla="*/ 4514939 w 4553364"/>
              <a:gd name="connsiteY28" fmla="*/ 1351864 h 5549951"/>
              <a:gd name="connsiteX29" fmla="*/ 4505820 w 4553364"/>
              <a:gd name="connsiteY29" fmla="*/ 1391762 h 5549951"/>
              <a:gd name="connsiteX30" fmla="*/ 4509084 w 4553364"/>
              <a:gd name="connsiteY30" fmla="*/ 1395707 h 5549951"/>
              <a:gd name="connsiteX31" fmla="*/ 4511926 w 4553364"/>
              <a:gd name="connsiteY31" fmla="*/ 1408524 h 5549951"/>
              <a:gd name="connsiteX32" fmla="*/ 4507185 w 4553364"/>
              <a:gd name="connsiteY32" fmla="*/ 1419109 h 5549951"/>
              <a:gd name="connsiteX33" fmla="*/ 4497001 w 4553364"/>
              <a:gd name="connsiteY33" fmla="*/ 1469337 h 5549951"/>
              <a:gd name="connsiteX34" fmla="*/ 4486104 w 4553364"/>
              <a:gd name="connsiteY34" fmla="*/ 1543038 h 5549951"/>
              <a:gd name="connsiteX35" fmla="*/ 4481223 w 4553364"/>
              <a:gd name="connsiteY35" fmla="*/ 1553997 h 5549951"/>
              <a:gd name="connsiteX36" fmla="*/ 4466795 w 4553364"/>
              <a:gd name="connsiteY36" fmla="*/ 1626071 h 5549951"/>
              <a:gd name="connsiteX37" fmla="*/ 4463080 w 4553364"/>
              <a:gd name="connsiteY37" fmla="*/ 1664103 h 5549951"/>
              <a:gd name="connsiteX38" fmla="*/ 4466740 w 4553364"/>
              <a:gd name="connsiteY38" fmla="*/ 1668558 h 5549951"/>
              <a:gd name="connsiteX39" fmla="*/ 4465090 w 4553364"/>
              <a:gd name="connsiteY39" fmla="*/ 1679756 h 5549951"/>
              <a:gd name="connsiteX40" fmla="*/ 4465502 w 4553364"/>
              <a:gd name="connsiteY40" fmla="*/ 1682815 h 5549951"/>
              <a:gd name="connsiteX41" fmla="*/ 4467013 w 4553364"/>
              <a:gd name="connsiteY41" fmla="*/ 1700268 h 5549951"/>
              <a:gd name="connsiteX42" fmla="*/ 4455543 w 4553364"/>
              <a:gd name="connsiteY42" fmla="*/ 1735163 h 5549951"/>
              <a:gd name="connsiteX43" fmla="*/ 4453483 w 4553364"/>
              <a:gd name="connsiteY43" fmla="*/ 1735289 h 5549951"/>
              <a:gd name="connsiteX44" fmla="*/ 4444985 w 4553364"/>
              <a:gd name="connsiteY44" fmla="*/ 1887374 h 5549951"/>
              <a:gd name="connsiteX45" fmla="*/ 4453676 w 4553364"/>
              <a:gd name="connsiteY45" fmla="*/ 1911536 h 5549951"/>
              <a:gd name="connsiteX46" fmla="*/ 4455954 w 4553364"/>
              <a:gd name="connsiteY46" fmla="*/ 1961755 h 5549951"/>
              <a:gd name="connsiteX47" fmla="*/ 4455073 w 4553364"/>
              <a:gd name="connsiteY47" fmla="*/ 1995384 h 5549951"/>
              <a:gd name="connsiteX48" fmla="*/ 4454611 w 4553364"/>
              <a:gd name="connsiteY48" fmla="*/ 2000244 h 5549951"/>
              <a:gd name="connsiteX49" fmla="*/ 4445491 w 4553364"/>
              <a:gd name="connsiteY49" fmla="*/ 2040142 h 5549951"/>
              <a:gd name="connsiteX50" fmla="*/ 4448756 w 4553364"/>
              <a:gd name="connsiteY50" fmla="*/ 2044087 h 5549951"/>
              <a:gd name="connsiteX51" fmla="*/ 4451597 w 4553364"/>
              <a:gd name="connsiteY51" fmla="*/ 2056904 h 5549951"/>
              <a:gd name="connsiteX52" fmla="*/ 4446856 w 4553364"/>
              <a:gd name="connsiteY52" fmla="*/ 2067489 h 5549951"/>
              <a:gd name="connsiteX53" fmla="*/ 4436672 w 4553364"/>
              <a:gd name="connsiteY53" fmla="*/ 2117719 h 5549951"/>
              <a:gd name="connsiteX54" fmla="*/ 4429341 w 4553364"/>
              <a:gd name="connsiteY54" fmla="*/ 2167300 h 5549951"/>
              <a:gd name="connsiteX55" fmla="*/ 4373258 w 4553364"/>
              <a:gd name="connsiteY55" fmla="*/ 3223633 h 5549951"/>
              <a:gd name="connsiteX56" fmla="*/ 4360472 w 4553364"/>
              <a:gd name="connsiteY56" fmla="*/ 3477281 h 5549951"/>
              <a:gd name="connsiteX57" fmla="*/ 4349387 w 4553364"/>
              <a:gd name="connsiteY57" fmla="*/ 3639984 h 5549951"/>
              <a:gd name="connsiteX58" fmla="*/ 4258626 w 4553364"/>
              <a:gd name="connsiteY58" fmla="*/ 5278921 h 5549951"/>
              <a:gd name="connsiteX59" fmla="*/ 4263924 w 4553364"/>
              <a:gd name="connsiteY59" fmla="*/ 5315626 h 5549951"/>
              <a:gd name="connsiteX60" fmla="*/ 4267458 w 4553364"/>
              <a:gd name="connsiteY60" fmla="*/ 5350090 h 5549951"/>
              <a:gd name="connsiteX61" fmla="*/ 4270290 w 4553364"/>
              <a:gd name="connsiteY61" fmla="*/ 5450399 h 5549951"/>
              <a:gd name="connsiteX62" fmla="*/ 4251733 w 4553364"/>
              <a:gd name="connsiteY62" fmla="*/ 5484804 h 5549951"/>
              <a:gd name="connsiteX63" fmla="*/ 4247081 w 4553364"/>
              <a:gd name="connsiteY63" fmla="*/ 5487504 h 5549951"/>
              <a:gd name="connsiteX64" fmla="*/ 4243624 w 4553364"/>
              <a:gd name="connsiteY64" fmla="*/ 5549951 h 5549951"/>
              <a:gd name="connsiteX65" fmla="*/ 0 w 4553364"/>
              <a:gd name="connsiteY65" fmla="*/ 5293146 h 5549951"/>
              <a:gd name="connsiteX66" fmla="*/ 4241 w 4553364"/>
              <a:gd name="connsiteY66" fmla="*/ 5239903 h 5549951"/>
              <a:gd name="connsiteX67" fmla="*/ 8461 w 4553364"/>
              <a:gd name="connsiteY67" fmla="*/ 5233298 h 5549951"/>
              <a:gd name="connsiteX68" fmla="*/ 8730 w 4553364"/>
              <a:gd name="connsiteY68" fmla="*/ 5230552 h 5549951"/>
              <a:gd name="connsiteX69" fmla="*/ 9000 w 4553364"/>
              <a:gd name="connsiteY69" fmla="*/ 5227804 h 5549951"/>
              <a:gd name="connsiteX70" fmla="*/ 9537 w 4553364"/>
              <a:gd name="connsiteY70" fmla="*/ 5222308 h 5549951"/>
              <a:gd name="connsiteX71" fmla="*/ 9222 w 4553364"/>
              <a:gd name="connsiteY71" fmla="*/ 5216405 h 5549951"/>
              <a:gd name="connsiteX72" fmla="*/ 8638 w 4553364"/>
              <a:gd name="connsiteY72" fmla="*/ 5213249 h 5549951"/>
              <a:gd name="connsiteX73" fmla="*/ 8907 w 4553364"/>
              <a:gd name="connsiteY73" fmla="*/ 5210500 h 5549951"/>
              <a:gd name="connsiteX74" fmla="*/ 8591 w 4553364"/>
              <a:gd name="connsiteY74" fmla="*/ 5204597 h 5549951"/>
              <a:gd name="connsiteX75" fmla="*/ 8008 w 4553364"/>
              <a:gd name="connsiteY75" fmla="*/ 5201441 h 5549951"/>
              <a:gd name="connsiteX76" fmla="*/ 7378 w 4553364"/>
              <a:gd name="connsiteY76" fmla="*/ 5189632 h 5549951"/>
              <a:gd name="connsiteX77" fmla="*/ 6794 w 4553364"/>
              <a:gd name="connsiteY77" fmla="*/ 5186477 h 5549951"/>
              <a:gd name="connsiteX78" fmla="*/ 7062 w 4553364"/>
              <a:gd name="connsiteY78" fmla="*/ 5183728 h 5549951"/>
              <a:gd name="connsiteX79" fmla="*/ 5627 w 4553364"/>
              <a:gd name="connsiteY79" fmla="*/ 5180163 h 5549951"/>
              <a:gd name="connsiteX80" fmla="*/ 11039 w 4553364"/>
              <a:gd name="connsiteY80" fmla="*/ 5116566 h 5549951"/>
              <a:gd name="connsiteX81" fmla="*/ 78653 w 4553364"/>
              <a:gd name="connsiteY81" fmla="*/ 3839310 h 5549951"/>
              <a:gd name="connsiteX82" fmla="*/ 303343 w 4553364"/>
              <a:gd name="connsiteY82" fmla="*/ 0 h 5549951"/>
              <a:gd name="connsiteX0" fmla="*/ 303549 w 4553570"/>
              <a:gd name="connsiteY0" fmla="*/ 0 h 5549951"/>
              <a:gd name="connsiteX1" fmla="*/ 3305735 w 4553570"/>
              <a:gd name="connsiteY1" fmla="*/ 171842 h 5549951"/>
              <a:gd name="connsiteX2" fmla="*/ 4134546 w 4553570"/>
              <a:gd name="connsiteY2" fmla="*/ 226950 h 5549951"/>
              <a:gd name="connsiteX3" fmla="*/ 4507740 w 4553570"/>
              <a:gd name="connsiteY3" fmla="*/ 247374 h 5549951"/>
              <a:gd name="connsiteX4" fmla="*/ 4535619 w 4553570"/>
              <a:gd name="connsiteY4" fmla="*/ 269179 h 5549951"/>
              <a:gd name="connsiteX5" fmla="*/ 4533845 w 4553570"/>
              <a:gd name="connsiteY5" fmla="*/ 300930 h 5549951"/>
              <a:gd name="connsiteX6" fmla="*/ 4536767 w 4553570"/>
              <a:gd name="connsiteY6" fmla="*/ 302647 h 5549951"/>
              <a:gd name="connsiteX7" fmla="*/ 4553193 w 4553570"/>
              <a:gd name="connsiteY7" fmla="*/ 334222 h 5549951"/>
              <a:gd name="connsiteX8" fmla="*/ 4530932 w 4553570"/>
              <a:gd name="connsiteY8" fmla="*/ 391868 h 5549951"/>
              <a:gd name="connsiteX9" fmla="*/ 4527444 w 4553570"/>
              <a:gd name="connsiteY9" fmla="*/ 415489 h 5549951"/>
              <a:gd name="connsiteX10" fmla="*/ 4522339 w 4553570"/>
              <a:gd name="connsiteY10" fmla="*/ 506828 h 5549951"/>
              <a:gd name="connsiteX11" fmla="*/ 4521689 w 4553570"/>
              <a:gd name="connsiteY11" fmla="*/ 553245 h 5549951"/>
              <a:gd name="connsiteX12" fmla="*/ 4518590 w 4553570"/>
              <a:gd name="connsiteY12" fmla="*/ 581709 h 5549951"/>
              <a:gd name="connsiteX13" fmla="*/ 4517921 w 4553570"/>
              <a:gd name="connsiteY13" fmla="*/ 585890 h 5549951"/>
              <a:gd name="connsiteX14" fmla="*/ 4504984 w 4553570"/>
              <a:gd name="connsiteY14" fmla="*/ 817404 h 5549951"/>
              <a:gd name="connsiteX15" fmla="*/ 4506697 w 4553570"/>
              <a:gd name="connsiteY15" fmla="*/ 822238 h 5549951"/>
              <a:gd name="connsiteX16" fmla="*/ 4504546 w 4553570"/>
              <a:gd name="connsiteY16" fmla="*/ 846069 h 5549951"/>
              <a:gd name="connsiteX17" fmla="*/ 4502946 w 4553570"/>
              <a:gd name="connsiteY17" fmla="*/ 853854 h 5549951"/>
              <a:gd name="connsiteX18" fmla="*/ 4496708 w 4553570"/>
              <a:gd name="connsiteY18" fmla="*/ 965485 h 5549951"/>
              <a:gd name="connsiteX19" fmla="*/ 4498785 w 4553570"/>
              <a:gd name="connsiteY19" fmla="*/ 966385 h 5549951"/>
              <a:gd name="connsiteX20" fmla="*/ 4502904 w 4553570"/>
              <a:gd name="connsiteY20" fmla="*/ 1002567 h 5549951"/>
              <a:gd name="connsiteX21" fmla="*/ 4498106 w 4553570"/>
              <a:gd name="connsiteY21" fmla="*/ 1101094 h 5549951"/>
              <a:gd name="connsiteX22" fmla="*/ 4498001 w 4553570"/>
              <a:gd name="connsiteY22" fmla="*/ 1159389 h 5549951"/>
              <a:gd name="connsiteX23" fmla="*/ 4502304 w 4553570"/>
              <a:gd name="connsiteY23" fmla="*/ 1180505 h 5549951"/>
              <a:gd name="connsiteX24" fmla="*/ 4505394 w 4553570"/>
              <a:gd name="connsiteY24" fmla="*/ 1210687 h 5549951"/>
              <a:gd name="connsiteX25" fmla="*/ 4514211 w 4553570"/>
              <a:gd name="connsiteY25" fmla="*/ 1263157 h 5549951"/>
              <a:gd name="connsiteX26" fmla="*/ 4516488 w 4553570"/>
              <a:gd name="connsiteY26" fmla="*/ 1313374 h 5549951"/>
              <a:gd name="connsiteX27" fmla="*/ 4515608 w 4553570"/>
              <a:gd name="connsiteY27" fmla="*/ 1347004 h 5549951"/>
              <a:gd name="connsiteX28" fmla="*/ 4515145 w 4553570"/>
              <a:gd name="connsiteY28" fmla="*/ 1351864 h 5549951"/>
              <a:gd name="connsiteX29" fmla="*/ 4506026 w 4553570"/>
              <a:gd name="connsiteY29" fmla="*/ 1391762 h 5549951"/>
              <a:gd name="connsiteX30" fmla="*/ 4509290 w 4553570"/>
              <a:gd name="connsiteY30" fmla="*/ 1395707 h 5549951"/>
              <a:gd name="connsiteX31" fmla="*/ 4512132 w 4553570"/>
              <a:gd name="connsiteY31" fmla="*/ 1408524 h 5549951"/>
              <a:gd name="connsiteX32" fmla="*/ 4507391 w 4553570"/>
              <a:gd name="connsiteY32" fmla="*/ 1419109 h 5549951"/>
              <a:gd name="connsiteX33" fmla="*/ 4497207 w 4553570"/>
              <a:gd name="connsiteY33" fmla="*/ 1469337 h 5549951"/>
              <a:gd name="connsiteX34" fmla="*/ 4486310 w 4553570"/>
              <a:gd name="connsiteY34" fmla="*/ 1543038 h 5549951"/>
              <a:gd name="connsiteX35" fmla="*/ 4481429 w 4553570"/>
              <a:gd name="connsiteY35" fmla="*/ 1553997 h 5549951"/>
              <a:gd name="connsiteX36" fmla="*/ 4467001 w 4553570"/>
              <a:gd name="connsiteY36" fmla="*/ 1626071 h 5549951"/>
              <a:gd name="connsiteX37" fmla="*/ 4463286 w 4553570"/>
              <a:gd name="connsiteY37" fmla="*/ 1664103 h 5549951"/>
              <a:gd name="connsiteX38" fmla="*/ 4466946 w 4553570"/>
              <a:gd name="connsiteY38" fmla="*/ 1668558 h 5549951"/>
              <a:gd name="connsiteX39" fmla="*/ 4465296 w 4553570"/>
              <a:gd name="connsiteY39" fmla="*/ 1679756 h 5549951"/>
              <a:gd name="connsiteX40" fmla="*/ 4465708 w 4553570"/>
              <a:gd name="connsiteY40" fmla="*/ 1682815 h 5549951"/>
              <a:gd name="connsiteX41" fmla="*/ 4467219 w 4553570"/>
              <a:gd name="connsiteY41" fmla="*/ 1700268 h 5549951"/>
              <a:gd name="connsiteX42" fmla="*/ 4455749 w 4553570"/>
              <a:gd name="connsiteY42" fmla="*/ 1735163 h 5549951"/>
              <a:gd name="connsiteX43" fmla="*/ 4453689 w 4553570"/>
              <a:gd name="connsiteY43" fmla="*/ 1735289 h 5549951"/>
              <a:gd name="connsiteX44" fmla="*/ 4445191 w 4553570"/>
              <a:gd name="connsiteY44" fmla="*/ 1887374 h 5549951"/>
              <a:gd name="connsiteX45" fmla="*/ 4453882 w 4553570"/>
              <a:gd name="connsiteY45" fmla="*/ 1911536 h 5549951"/>
              <a:gd name="connsiteX46" fmla="*/ 4456160 w 4553570"/>
              <a:gd name="connsiteY46" fmla="*/ 1961755 h 5549951"/>
              <a:gd name="connsiteX47" fmla="*/ 4455279 w 4553570"/>
              <a:gd name="connsiteY47" fmla="*/ 1995384 h 5549951"/>
              <a:gd name="connsiteX48" fmla="*/ 4454817 w 4553570"/>
              <a:gd name="connsiteY48" fmla="*/ 2000244 h 5549951"/>
              <a:gd name="connsiteX49" fmla="*/ 4445697 w 4553570"/>
              <a:gd name="connsiteY49" fmla="*/ 2040142 h 5549951"/>
              <a:gd name="connsiteX50" fmla="*/ 4448962 w 4553570"/>
              <a:gd name="connsiteY50" fmla="*/ 2044087 h 5549951"/>
              <a:gd name="connsiteX51" fmla="*/ 4451803 w 4553570"/>
              <a:gd name="connsiteY51" fmla="*/ 2056904 h 5549951"/>
              <a:gd name="connsiteX52" fmla="*/ 4447062 w 4553570"/>
              <a:gd name="connsiteY52" fmla="*/ 2067489 h 5549951"/>
              <a:gd name="connsiteX53" fmla="*/ 4436878 w 4553570"/>
              <a:gd name="connsiteY53" fmla="*/ 2117719 h 5549951"/>
              <a:gd name="connsiteX54" fmla="*/ 4429547 w 4553570"/>
              <a:gd name="connsiteY54" fmla="*/ 2167300 h 5549951"/>
              <a:gd name="connsiteX55" fmla="*/ 4373464 w 4553570"/>
              <a:gd name="connsiteY55" fmla="*/ 3223633 h 5549951"/>
              <a:gd name="connsiteX56" fmla="*/ 4360678 w 4553570"/>
              <a:gd name="connsiteY56" fmla="*/ 3477281 h 5549951"/>
              <a:gd name="connsiteX57" fmla="*/ 4349593 w 4553570"/>
              <a:gd name="connsiteY57" fmla="*/ 3639984 h 5549951"/>
              <a:gd name="connsiteX58" fmla="*/ 4258832 w 4553570"/>
              <a:gd name="connsiteY58" fmla="*/ 5278921 h 5549951"/>
              <a:gd name="connsiteX59" fmla="*/ 4264130 w 4553570"/>
              <a:gd name="connsiteY59" fmla="*/ 5315626 h 5549951"/>
              <a:gd name="connsiteX60" fmla="*/ 4267664 w 4553570"/>
              <a:gd name="connsiteY60" fmla="*/ 5350090 h 5549951"/>
              <a:gd name="connsiteX61" fmla="*/ 4270496 w 4553570"/>
              <a:gd name="connsiteY61" fmla="*/ 5450399 h 5549951"/>
              <a:gd name="connsiteX62" fmla="*/ 4251939 w 4553570"/>
              <a:gd name="connsiteY62" fmla="*/ 5484804 h 5549951"/>
              <a:gd name="connsiteX63" fmla="*/ 4247287 w 4553570"/>
              <a:gd name="connsiteY63" fmla="*/ 5487504 h 5549951"/>
              <a:gd name="connsiteX64" fmla="*/ 4243830 w 4553570"/>
              <a:gd name="connsiteY64" fmla="*/ 5549951 h 5549951"/>
              <a:gd name="connsiteX65" fmla="*/ 0 w 4553570"/>
              <a:gd name="connsiteY65" fmla="*/ 5309929 h 5549951"/>
              <a:gd name="connsiteX66" fmla="*/ 4447 w 4553570"/>
              <a:gd name="connsiteY66" fmla="*/ 5239903 h 5549951"/>
              <a:gd name="connsiteX67" fmla="*/ 8667 w 4553570"/>
              <a:gd name="connsiteY67" fmla="*/ 5233298 h 5549951"/>
              <a:gd name="connsiteX68" fmla="*/ 8936 w 4553570"/>
              <a:gd name="connsiteY68" fmla="*/ 5230552 h 5549951"/>
              <a:gd name="connsiteX69" fmla="*/ 9206 w 4553570"/>
              <a:gd name="connsiteY69" fmla="*/ 5227804 h 5549951"/>
              <a:gd name="connsiteX70" fmla="*/ 9743 w 4553570"/>
              <a:gd name="connsiteY70" fmla="*/ 5222308 h 5549951"/>
              <a:gd name="connsiteX71" fmla="*/ 9428 w 4553570"/>
              <a:gd name="connsiteY71" fmla="*/ 5216405 h 5549951"/>
              <a:gd name="connsiteX72" fmla="*/ 8844 w 4553570"/>
              <a:gd name="connsiteY72" fmla="*/ 5213249 h 5549951"/>
              <a:gd name="connsiteX73" fmla="*/ 9113 w 4553570"/>
              <a:gd name="connsiteY73" fmla="*/ 5210500 h 5549951"/>
              <a:gd name="connsiteX74" fmla="*/ 8797 w 4553570"/>
              <a:gd name="connsiteY74" fmla="*/ 5204597 h 5549951"/>
              <a:gd name="connsiteX75" fmla="*/ 8214 w 4553570"/>
              <a:gd name="connsiteY75" fmla="*/ 5201441 h 5549951"/>
              <a:gd name="connsiteX76" fmla="*/ 7584 w 4553570"/>
              <a:gd name="connsiteY76" fmla="*/ 5189632 h 5549951"/>
              <a:gd name="connsiteX77" fmla="*/ 7000 w 4553570"/>
              <a:gd name="connsiteY77" fmla="*/ 5186477 h 5549951"/>
              <a:gd name="connsiteX78" fmla="*/ 7268 w 4553570"/>
              <a:gd name="connsiteY78" fmla="*/ 5183728 h 5549951"/>
              <a:gd name="connsiteX79" fmla="*/ 5833 w 4553570"/>
              <a:gd name="connsiteY79" fmla="*/ 5180163 h 5549951"/>
              <a:gd name="connsiteX80" fmla="*/ 11245 w 4553570"/>
              <a:gd name="connsiteY80" fmla="*/ 5116566 h 5549951"/>
              <a:gd name="connsiteX81" fmla="*/ 78859 w 4553570"/>
              <a:gd name="connsiteY81" fmla="*/ 3839310 h 5549951"/>
              <a:gd name="connsiteX82" fmla="*/ 303549 w 4553570"/>
              <a:gd name="connsiteY82" fmla="*/ 0 h 5549951"/>
              <a:gd name="connsiteX0" fmla="*/ 303617 w 4553638"/>
              <a:gd name="connsiteY0" fmla="*/ 0 h 5549951"/>
              <a:gd name="connsiteX1" fmla="*/ 3305803 w 4553638"/>
              <a:gd name="connsiteY1" fmla="*/ 171842 h 5549951"/>
              <a:gd name="connsiteX2" fmla="*/ 4134614 w 4553638"/>
              <a:gd name="connsiteY2" fmla="*/ 226950 h 5549951"/>
              <a:gd name="connsiteX3" fmla="*/ 4507808 w 4553638"/>
              <a:gd name="connsiteY3" fmla="*/ 247374 h 5549951"/>
              <a:gd name="connsiteX4" fmla="*/ 4535687 w 4553638"/>
              <a:gd name="connsiteY4" fmla="*/ 269179 h 5549951"/>
              <a:gd name="connsiteX5" fmla="*/ 4533913 w 4553638"/>
              <a:gd name="connsiteY5" fmla="*/ 300930 h 5549951"/>
              <a:gd name="connsiteX6" fmla="*/ 4536835 w 4553638"/>
              <a:gd name="connsiteY6" fmla="*/ 302647 h 5549951"/>
              <a:gd name="connsiteX7" fmla="*/ 4553261 w 4553638"/>
              <a:gd name="connsiteY7" fmla="*/ 334222 h 5549951"/>
              <a:gd name="connsiteX8" fmla="*/ 4531000 w 4553638"/>
              <a:gd name="connsiteY8" fmla="*/ 391868 h 5549951"/>
              <a:gd name="connsiteX9" fmla="*/ 4527512 w 4553638"/>
              <a:gd name="connsiteY9" fmla="*/ 415489 h 5549951"/>
              <a:gd name="connsiteX10" fmla="*/ 4522407 w 4553638"/>
              <a:gd name="connsiteY10" fmla="*/ 506828 h 5549951"/>
              <a:gd name="connsiteX11" fmla="*/ 4521757 w 4553638"/>
              <a:gd name="connsiteY11" fmla="*/ 553245 h 5549951"/>
              <a:gd name="connsiteX12" fmla="*/ 4518658 w 4553638"/>
              <a:gd name="connsiteY12" fmla="*/ 581709 h 5549951"/>
              <a:gd name="connsiteX13" fmla="*/ 4517989 w 4553638"/>
              <a:gd name="connsiteY13" fmla="*/ 585890 h 5549951"/>
              <a:gd name="connsiteX14" fmla="*/ 4505052 w 4553638"/>
              <a:gd name="connsiteY14" fmla="*/ 817404 h 5549951"/>
              <a:gd name="connsiteX15" fmla="*/ 4506765 w 4553638"/>
              <a:gd name="connsiteY15" fmla="*/ 822238 h 5549951"/>
              <a:gd name="connsiteX16" fmla="*/ 4504614 w 4553638"/>
              <a:gd name="connsiteY16" fmla="*/ 846069 h 5549951"/>
              <a:gd name="connsiteX17" fmla="*/ 4503014 w 4553638"/>
              <a:gd name="connsiteY17" fmla="*/ 853854 h 5549951"/>
              <a:gd name="connsiteX18" fmla="*/ 4496776 w 4553638"/>
              <a:gd name="connsiteY18" fmla="*/ 965485 h 5549951"/>
              <a:gd name="connsiteX19" fmla="*/ 4498853 w 4553638"/>
              <a:gd name="connsiteY19" fmla="*/ 966385 h 5549951"/>
              <a:gd name="connsiteX20" fmla="*/ 4502972 w 4553638"/>
              <a:gd name="connsiteY20" fmla="*/ 1002567 h 5549951"/>
              <a:gd name="connsiteX21" fmla="*/ 4498174 w 4553638"/>
              <a:gd name="connsiteY21" fmla="*/ 1101094 h 5549951"/>
              <a:gd name="connsiteX22" fmla="*/ 4498069 w 4553638"/>
              <a:gd name="connsiteY22" fmla="*/ 1159389 h 5549951"/>
              <a:gd name="connsiteX23" fmla="*/ 4502372 w 4553638"/>
              <a:gd name="connsiteY23" fmla="*/ 1180505 h 5549951"/>
              <a:gd name="connsiteX24" fmla="*/ 4505462 w 4553638"/>
              <a:gd name="connsiteY24" fmla="*/ 1210687 h 5549951"/>
              <a:gd name="connsiteX25" fmla="*/ 4514279 w 4553638"/>
              <a:gd name="connsiteY25" fmla="*/ 1263157 h 5549951"/>
              <a:gd name="connsiteX26" fmla="*/ 4516556 w 4553638"/>
              <a:gd name="connsiteY26" fmla="*/ 1313374 h 5549951"/>
              <a:gd name="connsiteX27" fmla="*/ 4515676 w 4553638"/>
              <a:gd name="connsiteY27" fmla="*/ 1347004 h 5549951"/>
              <a:gd name="connsiteX28" fmla="*/ 4515213 w 4553638"/>
              <a:gd name="connsiteY28" fmla="*/ 1351864 h 5549951"/>
              <a:gd name="connsiteX29" fmla="*/ 4506094 w 4553638"/>
              <a:gd name="connsiteY29" fmla="*/ 1391762 h 5549951"/>
              <a:gd name="connsiteX30" fmla="*/ 4509358 w 4553638"/>
              <a:gd name="connsiteY30" fmla="*/ 1395707 h 5549951"/>
              <a:gd name="connsiteX31" fmla="*/ 4512200 w 4553638"/>
              <a:gd name="connsiteY31" fmla="*/ 1408524 h 5549951"/>
              <a:gd name="connsiteX32" fmla="*/ 4507459 w 4553638"/>
              <a:gd name="connsiteY32" fmla="*/ 1419109 h 5549951"/>
              <a:gd name="connsiteX33" fmla="*/ 4497275 w 4553638"/>
              <a:gd name="connsiteY33" fmla="*/ 1469337 h 5549951"/>
              <a:gd name="connsiteX34" fmla="*/ 4486378 w 4553638"/>
              <a:gd name="connsiteY34" fmla="*/ 1543038 h 5549951"/>
              <a:gd name="connsiteX35" fmla="*/ 4481497 w 4553638"/>
              <a:gd name="connsiteY35" fmla="*/ 1553997 h 5549951"/>
              <a:gd name="connsiteX36" fmla="*/ 4467069 w 4553638"/>
              <a:gd name="connsiteY36" fmla="*/ 1626071 h 5549951"/>
              <a:gd name="connsiteX37" fmla="*/ 4463354 w 4553638"/>
              <a:gd name="connsiteY37" fmla="*/ 1664103 h 5549951"/>
              <a:gd name="connsiteX38" fmla="*/ 4467014 w 4553638"/>
              <a:gd name="connsiteY38" fmla="*/ 1668558 h 5549951"/>
              <a:gd name="connsiteX39" fmla="*/ 4465364 w 4553638"/>
              <a:gd name="connsiteY39" fmla="*/ 1679756 h 5549951"/>
              <a:gd name="connsiteX40" fmla="*/ 4465776 w 4553638"/>
              <a:gd name="connsiteY40" fmla="*/ 1682815 h 5549951"/>
              <a:gd name="connsiteX41" fmla="*/ 4467287 w 4553638"/>
              <a:gd name="connsiteY41" fmla="*/ 1700268 h 5549951"/>
              <a:gd name="connsiteX42" fmla="*/ 4455817 w 4553638"/>
              <a:gd name="connsiteY42" fmla="*/ 1735163 h 5549951"/>
              <a:gd name="connsiteX43" fmla="*/ 4453757 w 4553638"/>
              <a:gd name="connsiteY43" fmla="*/ 1735289 h 5549951"/>
              <a:gd name="connsiteX44" fmla="*/ 4445259 w 4553638"/>
              <a:gd name="connsiteY44" fmla="*/ 1887374 h 5549951"/>
              <a:gd name="connsiteX45" fmla="*/ 4453950 w 4553638"/>
              <a:gd name="connsiteY45" fmla="*/ 1911536 h 5549951"/>
              <a:gd name="connsiteX46" fmla="*/ 4456228 w 4553638"/>
              <a:gd name="connsiteY46" fmla="*/ 1961755 h 5549951"/>
              <a:gd name="connsiteX47" fmla="*/ 4455347 w 4553638"/>
              <a:gd name="connsiteY47" fmla="*/ 1995384 h 5549951"/>
              <a:gd name="connsiteX48" fmla="*/ 4454885 w 4553638"/>
              <a:gd name="connsiteY48" fmla="*/ 2000244 h 5549951"/>
              <a:gd name="connsiteX49" fmla="*/ 4445765 w 4553638"/>
              <a:gd name="connsiteY49" fmla="*/ 2040142 h 5549951"/>
              <a:gd name="connsiteX50" fmla="*/ 4449030 w 4553638"/>
              <a:gd name="connsiteY50" fmla="*/ 2044087 h 5549951"/>
              <a:gd name="connsiteX51" fmla="*/ 4451871 w 4553638"/>
              <a:gd name="connsiteY51" fmla="*/ 2056904 h 5549951"/>
              <a:gd name="connsiteX52" fmla="*/ 4447130 w 4553638"/>
              <a:gd name="connsiteY52" fmla="*/ 2067489 h 5549951"/>
              <a:gd name="connsiteX53" fmla="*/ 4436946 w 4553638"/>
              <a:gd name="connsiteY53" fmla="*/ 2117719 h 5549951"/>
              <a:gd name="connsiteX54" fmla="*/ 4429615 w 4553638"/>
              <a:gd name="connsiteY54" fmla="*/ 2167300 h 5549951"/>
              <a:gd name="connsiteX55" fmla="*/ 4373532 w 4553638"/>
              <a:gd name="connsiteY55" fmla="*/ 3223633 h 5549951"/>
              <a:gd name="connsiteX56" fmla="*/ 4360746 w 4553638"/>
              <a:gd name="connsiteY56" fmla="*/ 3477281 h 5549951"/>
              <a:gd name="connsiteX57" fmla="*/ 4349661 w 4553638"/>
              <a:gd name="connsiteY57" fmla="*/ 3639984 h 5549951"/>
              <a:gd name="connsiteX58" fmla="*/ 4258900 w 4553638"/>
              <a:gd name="connsiteY58" fmla="*/ 5278921 h 5549951"/>
              <a:gd name="connsiteX59" fmla="*/ 4264198 w 4553638"/>
              <a:gd name="connsiteY59" fmla="*/ 5315626 h 5549951"/>
              <a:gd name="connsiteX60" fmla="*/ 4267732 w 4553638"/>
              <a:gd name="connsiteY60" fmla="*/ 5350090 h 5549951"/>
              <a:gd name="connsiteX61" fmla="*/ 4270564 w 4553638"/>
              <a:gd name="connsiteY61" fmla="*/ 5450399 h 5549951"/>
              <a:gd name="connsiteX62" fmla="*/ 4252007 w 4553638"/>
              <a:gd name="connsiteY62" fmla="*/ 5484804 h 5549951"/>
              <a:gd name="connsiteX63" fmla="*/ 4247355 w 4553638"/>
              <a:gd name="connsiteY63" fmla="*/ 5487504 h 5549951"/>
              <a:gd name="connsiteX64" fmla="*/ 4243898 w 4553638"/>
              <a:gd name="connsiteY64" fmla="*/ 5549951 h 5549951"/>
              <a:gd name="connsiteX65" fmla="*/ 0 w 4553638"/>
              <a:gd name="connsiteY65" fmla="*/ 5315524 h 5549951"/>
              <a:gd name="connsiteX66" fmla="*/ 4515 w 4553638"/>
              <a:gd name="connsiteY66" fmla="*/ 5239903 h 5549951"/>
              <a:gd name="connsiteX67" fmla="*/ 8735 w 4553638"/>
              <a:gd name="connsiteY67" fmla="*/ 5233298 h 5549951"/>
              <a:gd name="connsiteX68" fmla="*/ 9004 w 4553638"/>
              <a:gd name="connsiteY68" fmla="*/ 5230552 h 5549951"/>
              <a:gd name="connsiteX69" fmla="*/ 9274 w 4553638"/>
              <a:gd name="connsiteY69" fmla="*/ 5227804 h 5549951"/>
              <a:gd name="connsiteX70" fmla="*/ 9811 w 4553638"/>
              <a:gd name="connsiteY70" fmla="*/ 5222308 h 5549951"/>
              <a:gd name="connsiteX71" fmla="*/ 9496 w 4553638"/>
              <a:gd name="connsiteY71" fmla="*/ 5216405 h 5549951"/>
              <a:gd name="connsiteX72" fmla="*/ 8912 w 4553638"/>
              <a:gd name="connsiteY72" fmla="*/ 5213249 h 5549951"/>
              <a:gd name="connsiteX73" fmla="*/ 9181 w 4553638"/>
              <a:gd name="connsiteY73" fmla="*/ 5210500 h 5549951"/>
              <a:gd name="connsiteX74" fmla="*/ 8865 w 4553638"/>
              <a:gd name="connsiteY74" fmla="*/ 5204597 h 5549951"/>
              <a:gd name="connsiteX75" fmla="*/ 8282 w 4553638"/>
              <a:gd name="connsiteY75" fmla="*/ 5201441 h 5549951"/>
              <a:gd name="connsiteX76" fmla="*/ 7652 w 4553638"/>
              <a:gd name="connsiteY76" fmla="*/ 5189632 h 5549951"/>
              <a:gd name="connsiteX77" fmla="*/ 7068 w 4553638"/>
              <a:gd name="connsiteY77" fmla="*/ 5186477 h 5549951"/>
              <a:gd name="connsiteX78" fmla="*/ 7336 w 4553638"/>
              <a:gd name="connsiteY78" fmla="*/ 5183728 h 5549951"/>
              <a:gd name="connsiteX79" fmla="*/ 5901 w 4553638"/>
              <a:gd name="connsiteY79" fmla="*/ 5180163 h 5549951"/>
              <a:gd name="connsiteX80" fmla="*/ 11313 w 4553638"/>
              <a:gd name="connsiteY80" fmla="*/ 5116566 h 5549951"/>
              <a:gd name="connsiteX81" fmla="*/ 78927 w 4553638"/>
              <a:gd name="connsiteY81" fmla="*/ 3839310 h 5549951"/>
              <a:gd name="connsiteX82" fmla="*/ 303617 w 4553638"/>
              <a:gd name="connsiteY82" fmla="*/ 0 h 5549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553638" h="5549951">
                <a:moveTo>
                  <a:pt x="303617" y="0"/>
                </a:moveTo>
                <a:cubicBezTo>
                  <a:pt x="628364" y="31218"/>
                  <a:pt x="2667304" y="134017"/>
                  <a:pt x="3305803" y="171842"/>
                </a:cubicBezTo>
                <a:lnTo>
                  <a:pt x="4134614" y="226950"/>
                </a:lnTo>
                <a:lnTo>
                  <a:pt x="4507808" y="247374"/>
                </a:lnTo>
                <a:lnTo>
                  <a:pt x="4535687" y="269179"/>
                </a:lnTo>
                <a:cubicBezTo>
                  <a:pt x="4535096" y="279763"/>
                  <a:pt x="4534504" y="290346"/>
                  <a:pt x="4533913" y="300930"/>
                </a:cubicBezTo>
                <a:lnTo>
                  <a:pt x="4536835" y="302647"/>
                </a:lnTo>
                <a:cubicBezTo>
                  <a:pt x="4546433" y="304354"/>
                  <a:pt x="4555631" y="291327"/>
                  <a:pt x="4553261" y="334222"/>
                </a:cubicBezTo>
                <a:cubicBezTo>
                  <a:pt x="4542620" y="354710"/>
                  <a:pt x="4535606" y="373686"/>
                  <a:pt x="4531000" y="391868"/>
                </a:cubicBezTo>
                <a:lnTo>
                  <a:pt x="4527512" y="415489"/>
                </a:lnTo>
                <a:lnTo>
                  <a:pt x="4522407" y="506828"/>
                </a:lnTo>
                <a:cubicBezTo>
                  <a:pt x="4522190" y="522300"/>
                  <a:pt x="4521974" y="537773"/>
                  <a:pt x="4521757" y="553245"/>
                </a:cubicBezTo>
                <a:cubicBezTo>
                  <a:pt x="4521486" y="558170"/>
                  <a:pt x="4520392" y="568699"/>
                  <a:pt x="4518658" y="581709"/>
                </a:cubicBezTo>
                <a:lnTo>
                  <a:pt x="4517989" y="585890"/>
                </a:lnTo>
                <a:lnTo>
                  <a:pt x="4505052" y="817404"/>
                </a:lnTo>
                <a:lnTo>
                  <a:pt x="4506765" y="822238"/>
                </a:lnTo>
                <a:cubicBezTo>
                  <a:pt x="4507267" y="829783"/>
                  <a:pt x="4506186" y="837845"/>
                  <a:pt x="4504614" y="846069"/>
                </a:cubicBezTo>
                <a:lnTo>
                  <a:pt x="4503014" y="853854"/>
                </a:lnTo>
                <a:lnTo>
                  <a:pt x="4496776" y="965485"/>
                </a:lnTo>
                <a:lnTo>
                  <a:pt x="4498853" y="966385"/>
                </a:lnTo>
                <a:cubicBezTo>
                  <a:pt x="4500294" y="972743"/>
                  <a:pt x="4503085" y="980116"/>
                  <a:pt x="4502972" y="1002567"/>
                </a:cubicBezTo>
                <a:cubicBezTo>
                  <a:pt x="4492134" y="1029868"/>
                  <a:pt x="4512590" y="1067217"/>
                  <a:pt x="4498174" y="1101094"/>
                </a:cubicBezTo>
                <a:cubicBezTo>
                  <a:pt x="4494447" y="1113552"/>
                  <a:pt x="4492555" y="1152106"/>
                  <a:pt x="4498069" y="1159389"/>
                </a:cubicBezTo>
                <a:cubicBezTo>
                  <a:pt x="4498884" y="1167426"/>
                  <a:pt x="4496227" y="1176807"/>
                  <a:pt x="4502372" y="1180505"/>
                </a:cubicBezTo>
                <a:cubicBezTo>
                  <a:pt x="4509671" y="1186625"/>
                  <a:pt x="4496190" y="1214705"/>
                  <a:pt x="4505462" y="1210687"/>
                </a:cubicBezTo>
                <a:cubicBezTo>
                  <a:pt x="4496186" y="1230628"/>
                  <a:pt x="4511297" y="1246424"/>
                  <a:pt x="4514279" y="1263157"/>
                </a:cubicBezTo>
                <a:lnTo>
                  <a:pt x="4516556" y="1313374"/>
                </a:lnTo>
                <a:cubicBezTo>
                  <a:pt x="4516263" y="1324584"/>
                  <a:pt x="4515969" y="1335794"/>
                  <a:pt x="4515676" y="1347004"/>
                </a:cubicBezTo>
                <a:cubicBezTo>
                  <a:pt x="4515522" y="1348624"/>
                  <a:pt x="4515367" y="1350244"/>
                  <a:pt x="4515213" y="1351864"/>
                </a:cubicBezTo>
                <a:lnTo>
                  <a:pt x="4506094" y="1391762"/>
                </a:lnTo>
                <a:cubicBezTo>
                  <a:pt x="4507300" y="1392770"/>
                  <a:pt x="4508402" y="1394098"/>
                  <a:pt x="4509358" y="1395707"/>
                </a:cubicBezTo>
                <a:lnTo>
                  <a:pt x="4512200" y="1408524"/>
                </a:lnTo>
                <a:lnTo>
                  <a:pt x="4507459" y="1419109"/>
                </a:lnTo>
                <a:lnTo>
                  <a:pt x="4497275" y="1469337"/>
                </a:lnTo>
                <a:lnTo>
                  <a:pt x="4486378" y="1543038"/>
                </a:lnTo>
                <a:lnTo>
                  <a:pt x="4481497" y="1553997"/>
                </a:lnTo>
                <a:cubicBezTo>
                  <a:pt x="4475406" y="1579288"/>
                  <a:pt x="4478554" y="1610368"/>
                  <a:pt x="4467069" y="1626071"/>
                </a:cubicBezTo>
                <a:lnTo>
                  <a:pt x="4463354" y="1664103"/>
                </a:lnTo>
                <a:lnTo>
                  <a:pt x="4467014" y="1668558"/>
                </a:lnTo>
                <a:lnTo>
                  <a:pt x="4465364" y="1679756"/>
                </a:lnTo>
                <a:cubicBezTo>
                  <a:pt x="4465501" y="1680776"/>
                  <a:pt x="4465639" y="1681795"/>
                  <a:pt x="4465776" y="1682815"/>
                </a:cubicBezTo>
                <a:cubicBezTo>
                  <a:pt x="4466583" y="1688654"/>
                  <a:pt x="4467240" y="1694439"/>
                  <a:pt x="4467287" y="1700268"/>
                </a:cubicBezTo>
                <a:cubicBezTo>
                  <a:pt x="4452715" y="1697000"/>
                  <a:pt x="4458424" y="1726126"/>
                  <a:pt x="4455817" y="1735163"/>
                </a:cubicBezTo>
                <a:lnTo>
                  <a:pt x="4453757" y="1735289"/>
                </a:lnTo>
                <a:lnTo>
                  <a:pt x="4445259" y="1887374"/>
                </a:lnTo>
                <a:lnTo>
                  <a:pt x="4453950" y="1911536"/>
                </a:lnTo>
                <a:cubicBezTo>
                  <a:pt x="4454709" y="1928276"/>
                  <a:pt x="4455469" y="1945015"/>
                  <a:pt x="4456228" y="1961755"/>
                </a:cubicBezTo>
                <a:cubicBezTo>
                  <a:pt x="4455934" y="1972965"/>
                  <a:pt x="4455641" y="1984174"/>
                  <a:pt x="4455347" y="1995384"/>
                </a:cubicBezTo>
                <a:lnTo>
                  <a:pt x="4454885" y="2000244"/>
                </a:lnTo>
                <a:lnTo>
                  <a:pt x="4445765" y="2040142"/>
                </a:lnTo>
                <a:cubicBezTo>
                  <a:pt x="4446972" y="2041150"/>
                  <a:pt x="4448073" y="2042479"/>
                  <a:pt x="4449030" y="2044087"/>
                </a:cubicBezTo>
                <a:lnTo>
                  <a:pt x="4451871" y="2056904"/>
                </a:lnTo>
                <a:lnTo>
                  <a:pt x="4447130" y="2067489"/>
                </a:lnTo>
                <a:lnTo>
                  <a:pt x="4436946" y="2117719"/>
                </a:lnTo>
                <a:lnTo>
                  <a:pt x="4429615" y="2167300"/>
                </a:lnTo>
                <a:cubicBezTo>
                  <a:pt x="4410921" y="2519411"/>
                  <a:pt x="4377147" y="2876607"/>
                  <a:pt x="4373532" y="3223633"/>
                </a:cubicBezTo>
                <a:cubicBezTo>
                  <a:pt x="4370580" y="3302336"/>
                  <a:pt x="4363697" y="3398578"/>
                  <a:pt x="4360746" y="3477281"/>
                </a:cubicBezTo>
                <a:cubicBezTo>
                  <a:pt x="4367353" y="3471365"/>
                  <a:pt x="4356962" y="3621544"/>
                  <a:pt x="4349661" y="3639984"/>
                </a:cubicBezTo>
                <a:lnTo>
                  <a:pt x="4258900" y="5278921"/>
                </a:lnTo>
                <a:lnTo>
                  <a:pt x="4264198" y="5315626"/>
                </a:lnTo>
                <a:cubicBezTo>
                  <a:pt x="4269986" y="5323538"/>
                  <a:pt x="4266671" y="5327627"/>
                  <a:pt x="4267732" y="5350090"/>
                </a:cubicBezTo>
                <a:cubicBezTo>
                  <a:pt x="4268793" y="5372551"/>
                  <a:pt x="4252068" y="5406222"/>
                  <a:pt x="4270564" y="5450399"/>
                </a:cubicBezTo>
                <a:cubicBezTo>
                  <a:pt x="4270146" y="5457964"/>
                  <a:pt x="4260467" y="5476308"/>
                  <a:pt x="4252007" y="5484804"/>
                </a:cubicBezTo>
                <a:lnTo>
                  <a:pt x="4247355" y="5487504"/>
                </a:lnTo>
                <a:cubicBezTo>
                  <a:pt x="4246203" y="5508319"/>
                  <a:pt x="4248163" y="5526348"/>
                  <a:pt x="4243898" y="5549951"/>
                </a:cubicBezTo>
                <a:lnTo>
                  <a:pt x="0" y="5315524"/>
                </a:lnTo>
                <a:lnTo>
                  <a:pt x="4515" y="5239903"/>
                </a:lnTo>
                <a:lnTo>
                  <a:pt x="8735" y="5233298"/>
                </a:lnTo>
                <a:cubicBezTo>
                  <a:pt x="9265" y="5232196"/>
                  <a:pt x="8913" y="5231467"/>
                  <a:pt x="9004" y="5230552"/>
                </a:cubicBezTo>
                <a:lnTo>
                  <a:pt x="9274" y="5227804"/>
                </a:lnTo>
                <a:cubicBezTo>
                  <a:pt x="9452" y="5225973"/>
                  <a:pt x="9819" y="5223940"/>
                  <a:pt x="9811" y="5222308"/>
                </a:cubicBezTo>
                <a:cubicBezTo>
                  <a:pt x="9755" y="5211840"/>
                  <a:pt x="8673" y="5224803"/>
                  <a:pt x="9496" y="5216405"/>
                </a:cubicBezTo>
                <a:cubicBezTo>
                  <a:pt x="9302" y="5215352"/>
                  <a:pt x="8977" y="5214469"/>
                  <a:pt x="8912" y="5213249"/>
                </a:cubicBezTo>
                <a:cubicBezTo>
                  <a:pt x="8870" y="5212477"/>
                  <a:pt x="9221" y="5211272"/>
                  <a:pt x="9181" y="5210500"/>
                </a:cubicBezTo>
                <a:cubicBezTo>
                  <a:pt x="8800" y="5203355"/>
                  <a:pt x="8248" y="5210896"/>
                  <a:pt x="8865" y="5204597"/>
                </a:cubicBezTo>
                <a:lnTo>
                  <a:pt x="8282" y="5201441"/>
                </a:lnTo>
                <a:cubicBezTo>
                  <a:pt x="6867" y="5193798"/>
                  <a:pt x="6830" y="5198023"/>
                  <a:pt x="7652" y="5189632"/>
                </a:cubicBezTo>
                <a:cubicBezTo>
                  <a:pt x="7457" y="5188581"/>
                  <a:pt x="7134" y="5187696"/>
                  <a:pt x="7068" y="5186477"/>
                </a:cubicBezTo>
                <a:cubicBezTo>
                  <a:pt x="7026" y="5185706"/>
                  <a:pt x="7459" y="5184394"/>
                  <a:pt x="7336" y="5183728"/>
                </a:cubicBezTo>
                <a:cubicBezTo>
                  <a:pt x="7062" y="5182241"/>
                  <a:pt x="4888" y="5182665"/>
                  <a:pt x="5901" y="5180163"/>
                </a:cubicBezTo>
                <a:lnTo>
                  <a:pt x="11313" y="5116566"/>
                </a:lnTo>
                <a:lnTo>
                  <a:pt x="78927" y="3839310"/>
                </a:lnTo>
                <a:lnTo>
                  <a:pt x="303617"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Bulletin of the National Iranian Oil Company featuring several images of Mohammad Reza Pahlavi, the last Shah of Iran, during three inauguration ceremonies.">
            <a:extLst>
              <a:ext uri="{FF2B5EF4-FFF2-40B4-BE49-F238E27FC236}">
                <a16:creationId xmlns:a16="http://schemas.microsoft.com/office/drawing/2014/main" id="{0C8D8066-62BF-670B-A80C-52933C104FE3}"/>
              </a:ext>
            </a:extLst>
          </p:cNvPr>
          <p:cNvPicPr>
            <a:picLocks noChangeAspect="1"/>
          </p:cNvPicPr>
          <p:nvPr/>
        </p:nvPicPr>
        <p:blipFill rotWithShape="1">
          <a:blip r:embed="rId2">
            <a:extLst>
              <a:ext uri="{28A0092B-C50C-407E-A947-70E740481C1C}">
                <a14:useLocalDpi xmlns:a14="http://schemas.microsoft.com/office/drawing/2010/main" val="0"/>
              </a:ext>
            </a:extLst>
          </a:blip>
          <a:srcRect t="5926"/>
          <a:stretch/>
        </p:blipFill>
        <p:spPr>
          <a:xfrm rot="171272">
            <a:off x="7597183" y="960300"/>
            <a:ext cx="3762816" cy="4975648"/>
          </a:xfrm>
          <a:prstGeom prst="rect">
            <a:avLst/>
          </a:prstGeom>
        </p:spPr>
      </p:pic>
      <p:grpSp>
        <p:nvGrpSpPr>
          <p:cNvPr id="50" name="Group 49">
            <a:extLst>
              <a:ext uri="{FF2B5EF4-FFF2-40B4-BE49-F238E27FC236}">
                <a16:creationId xmlns:a16="http://schemas.microsoft.com/office/drawing/2014/main" id="{A02066EC-92CE-4F17-AB46-346119D15C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51" name="Group 50">
              <a:extLst>
                <a:ext uri="{FF2B5EF4-FFF2-40B4-BE49-F238E27FC236}">
                  <a16:creationId xmlns:a16="http://schemas.microsoft.com/office/drawing/2014/main" id="{48E4F93A-024D-4896-B535-C700CC6F24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53" name="Straight Connector 52">
                <a:extLst>
                  <a:ext uri="{FF2B5EF4-FFF2-40B4-BE49-F238E27FC236}">
                    <a16:creationId xmlns:a16="http://schemas.microsoft.com/office/drawing/2014/main" id="{303ABF7D-0FD3-47CF-BF62-C8D9561F03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656E970-02E8-4F91-8392-EC89484E44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3E8469CB-65C4-40BA-B613-75617EFBD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Freeform: Shape 55">
            <a:extLst>
              <a:ext uri="{FF2B5EF4-FFF2-40B4-BE49-F238E27FC236}">
                <a16:creationId xmlns:a16="http://schemas.microsoft.com/office/drawing/2014/main" id="{5EC04BFF-C178-43B0-9567-EEA423F5C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652714">
            <a:off x="10760953" y="536524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2907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6F00C-171A-16DD-4512-80F8753A4948}"/>
              </a:ext>
            </a:extLst>
          </p:cNvPr>
          <p:cNvSpPr>
            <a:spLocks noGrp="1"/>
          </p:cNvSpPr>
          <p:nvPr>
            <p:ph type="title"/>
          </p:nvPr>
        </p:nvSpPr>
        <p:spPr>
          <a:xfrm>
            <a:off x="453887" y="-605829"/>
            <a:ext cx="9306338" cy="1577975"/>
          </a:xfrm>
        </p:spPr>
        <p:txBody>
          <a:bodyPr>
            <a:normAutofit/>
          </a:bodyPr>
          <a:lstStyle/>
          <a:p>
            <a:r>
              <a:rPr lang="en-US" sz="2400" b="0" i="0" dirty="0">
                <a:solidFill>
                  <a:srgbClr val="374151"/>
                </a:solidFill>
                <a:effectLst/>
                <a:latin typeface="Söhne"/>
              </a:rPr>
              <a:t>Relevant data such as revenues, employees, and market share</a:t>
            </a:r>
            <a:endParaRPr lang="en-US" sz="2400" dirty="0"/>
          </a:p>
        </p:txBody>
      </p:sp>
      <p:sp>
        <p:nvSpPr>
          <p:cNvPr id="3" name="Content Placeholder 2">
            <a:extLst>
              <a:ext uri="{FF2B5EF4-FFF2-40B4-BE49-F238E27FC236}">
                <a16:creationId xmlns:a16="http://schemas.microsoft.com/office/drawing/2014/main" id="{ADE919C7-48A6-6AC8-9AC0-1B48CE7D5B4C}"/>
              </a:ext>
            </a:extLst>
          </p:cNvPr>
          <p:cNvSpPr>
            <a:spLocks noGrp="1"/>
          </p:cNvSpPr>
          <p:nvPr>
            <p:ph idx="1"/>
          </p:nvPr>
        </p:nvSpPr>
        <p:spPr>
          <a:xfrm>
            <a:off x="632278" y="1150342"/>
            <a:ext cx="6394686" cy="3854167"/>
          </a:xfrm>
        </p:spPr>
        <p:txBody>
          <a:bodyPr/>
          <a:lstStyle/>
          <a:p>
            <a:pPr algn="l">
              <a:buFont typeface="Arial" panose="020B0604020202020204" pitchFamily="34" charset="0"/>
              <a:buChar char="•"/>
            </a:pPr>
            <a:r>
              <a:rPr lang="en-US" b="0" i="0" dirty="0">
                <a:solidFill>
                  <a:srgbClr val="374151"/>
                </a:solidFill>
                <a:effectLst/>
                <a:latin typeface="Söhne"/>
              </a:rPr>
              <a:t>In 2021, Iran held 24% of Middle East oil reserves and 12% globally, solidifying its position as a major player in the global oil market (2) . By 2023, NIOC's revenue had reached a significant milestone of $42.6 billion (3). With a workforce of 87,500 in 2018 (4), NIOC stands as a vital economic force in Iran. </a:t>
            </a:r>
            <a:endParaRPr lang="en-US" dirty="0"/>
          </a:p>
        </p:txBody>
      </p:sp>
      <p:sp>
        <p:nvSpPr>
          <p:cNvPr id="4" name="Title 1">
            <a:extLst>
              <a:ext uri="{FF2B5EF4-FFF2-40B4-BE49-F238E27FC236}">
                <a16:creationId xmlns:a16="http://schemas.microsoft.com/office/drawing/2014/main" id="{0F912C70-5CD2-9443-CFB5-5B05EF2DC2B7}"/>
              </a:ext>
            </a:extLst>
          </p:cNvPr>
          <p:cNvSpPr txBox="1">
            <a:spLocks/>
          </p:cNvSpPr>
          <p:nvPr/>
        </p:nvSpPr>
        <p:spPr>
          <a:xfrm>
            <a:off x="453887" y="2195288"/>
            <a:ext cx="8271703" cy="1577975"/>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r>
              <a:rPr lang="en-US" sz="2400" i="0" dirty="0">
                <a:solidFill>
                  <a:srgbClr val="374151"/>
                </a:solidFill>
                <a:latin typeface="Söhne"/>
              </a:rPr>
              <a:t>Governance and ownership structure of the company</a:t>
            </a:r>
            <a:endParaRPr lang="en-US" sz="2400" i="0" dirty="0"/>
          </a:p>
        </p:txBody>
      </p:sp>
      <p:sp>
        <p:nvSpPr>
          <p:cNvPr id="5" name="Content Placeholder 2">
            <a:extLst>
              <a:ext uri="{FF2B5EF4-FFF2-40B4-BE49-F238E27FC236}">
                <a16:creationId xmlns:a16="http://schemas.microsoft.com/office/drawing/2014/main" id="{B8368C40-109D-ECA5-3DB6-32CEC48D19ED}"/>
              </a:ext>
            </a:extLst>
          </p:cNvPr>
          <p:cNvSpPr txBox="1">
            <a:spLocks/>
          </p:cNvSpPr>
          <p:nvPr/>
        </p:nvSpPr>
        <p:spPr>
          <a:xfrm>
            <a:off x="665695" y="3981969"/>
            <a:ext cx="9561670" cy="246135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öhne"/>
              </a:rPr>
              <a:t>Ownership: Fully owned by the Iranian government (5).</a:t>
            </a:r>
          </a:p>
          <a:p>
            <a:r>
              <a:rPr lang="en-US" dirty="0">
                <a:latin typeface="Söhne"/>
              </a:rPr>
              <a:t>Supervision: Oversight by the Ministry of Petroleum.</a:t>
            </a:r>
          </a:p>
          <a:p>
            <a:r>
              <a:rPr lang="en-US" dirty="0">
                <a:latin typeface="Söhne"/>
              </a:rPr>
              <a:t>Board of Directors: Appointed by the government to make major decisions.</a:t>
            </a:r>
          </a:p>
          <a:p>
            <a:r>
              <a:rPr lang="en-US" dirty="0">
                <a:latin typeface="Söhne"/>
              </a:rPr>
              <a:t>Subsidiaries: Manages various subsidiaries in oil and gas operations.</a:t>
            </a:r>
          </a:p>
          <a:p>
            <a:r>
              <a:rPr lang="en-US" dirty="0">
                <a:latin typeface="Söhne"/>
              </a:rPr>
              <a:t>International Contracts: Can engage in agreements with international oil companies, subject to government approval.</a:t>
            </a:r>
          </a:p>
        </p:txBody>
      </p:sp>
      <p:pic>
        <p:nvPicPr>
          <p:cNvPr id="15" name="Picture 14" descr="A graph of oil prices">
            <a:extLst>
              <a:ext uri="{FF2B5EF4-FFF2-40B4-BE49-F238E27FC236}">
                <a16:creationId xmlns:a16="http://schemas.microsoft.com/office/drawing/2014/main" id="{6E8F0664-AB0E-A017-D974-2DFAEE2CB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063" y="1166905"/>
            <a:ext cx="4832674" cy="3634740"/>
          </a:xfrm>
          <a:prstGeom prst="rect">
            <a:avLst/>
          </a:prstGeom>
        </p:spPr>
      </p:pic>
    </p:spTree>
    <p:extLst>
      <p:ext uri="{BB962C8B-B14F-4D97-AF65-F5344CB8AC3E}">
        <p14:creationId xmlns:p14="http://schemas.microsoft.com/office/powerpoint/2010/main" val="3445851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7C4707-9C68-44ED-A6DE-88FF7A50F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69060A4-9EDF-4FB5-87A8-A9FC83E4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63" y="217714"/>
            <a:ext cx="6968018"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chemeClr val="tx1"/>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937A4B0-1638-4AFA-91A5-60F8BB498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764" y="379444"/>
            <a:ext cx="6678117" cy="6490996"/>
          </a:xfrm>
          <a:custGeom>
            <a:avLst/>
            <a:gdLst>
              <a:gd name="connsiteX0" fmla="*/ 6004504 w 6647705"/>
              <a:gd name="connsiteY0" fmla="*/ 217 h 6461436"/>
              <a:gd name="connsiteX1" fmla="*/ 6043316 w 6647705"/>
              <a:gd name="connsiteY1" fmla="*/ 21512 h 6461436"/>
              <a:gd name="connsiteX2" fmla="*/ 6200652 w 6647705"/>
              <a:gd name="connsiteY2" fmla="*/ 1719217 h 6461436"/>
              <a:gd name="connsiteX3" fmla="*/ 6206825 w 6647705"/>
              <a:gd name="connsiteY3" fmla="*/ 1785827 h 6461436"/>
              <a:gd name="connsiteX4" fmla="*/ 6221227 w 6647705"/>
              <a:gd name="connsiteY4" fmla="*/ 1822016 h 6461436"/>
              <a:gd name="connsiteX5" fmla="*/ 6237305 w 6647705"/>
              <a:gd name="connsiteY5" fmla="*/ 1858891 h 6461436"/>
              <a:gd name="connsiteX6" fmla="*/ 6245339 w 6647705"/>
              <a:gd name="connsiteY6" fmla="*/ 2011010 h 6461436"/>
              <a:gd name="connsiteX7" fmla="*/ 6243065 w 6647705"/>
              <a:gd name="connsiteY7" fmla="*/ 2066060 h 6461436"/>
              <a:gd name="connsiteX8" fmla="*/ 6238739 w 6647705"/>
              <a:gd name="connsiteY8" fmla="*/ 2104210 h 6461436"/>
              <a:gd name="connsiteX9" fmla="*/ 6237021 w 6647705"/>
              <a:gd name="connsiteY9" fmla="*/ 2111648 h 6461436"/>
              <a:gd name="connsiteX10" fmla="*/ 6259718 w 6647705"/>
              <a:gd name="connsiteY10" fmla="*/ 2356556 h 6461436"/>
              <a:gd name="connsiteX11" fmla="*/ 6264060 w 6647705"/>
              <a:gd name="connsiteY11" fmla="*/ 2374375 h 6461436"/>
              <a:gd name="connsiteX12" fmla="*/ 6267041 w 6647705"/>
              <a:gd name="connsiteY12" fmla="*/ 2435573 h 6461436"/>
              <a:gd name="connsiteX13" fmla="*/ 6271496 w 6647705"/>
              <a:gd name="connsiteY13" fmla="*/ 2444087 h 6461436"/>
              <a:gd name="connsiteX14" fmla="*/ 6647705 w 6647705"/>
              <a:gd name="connsiteY14" fmla="*/ 6461436 h 6461436"/>
              <a:gd name="connsiteX15" fmla="*/ 545408 w 6647705"/>
              <a:gd name="connsiteY15" fmla="*/ 6461436 h 6461436"/>
              <a:gd name="connsiteX16" fmla="*/ 544170 w 6647705"/>
              <a:gd name="connsiteY16" fmla="*/ 6448085 h 6461436"/>
              <a:gd name="connsiteX17" fmla="*/ 533573 w 6647705"/>
              <a:gd name="connsiteY17" fmla="*/ 6434067 h 6461436"/>
              <a:gd name="connsiteX18" fmla="*/ 522439 w 6647705"/>
              <a:gd name="connsiteY18" fmla="*/ 6388375 h 6461436"/>
              <a:gd name="connsiteX19" fmla="*/ 518228 w 6647705"/>
              <a:gd name="connsiteY19" fmla="*/ 6357352 h 6461436"/>
              <a:gd name="connsiteX20" fmla="*/ 518072 w 6647705"/>
              <a:gd name="connsiteY20" fmla="*/ 6352810 h 6461436"/>
              <a:gd name="connsiteX21" fmla="*/ 523971 w 6647705"/>
              <a:gd name="connsiteY21" fmla="*/ 6314577 h 6461436"/>
              <a:gd name="connsiteX22" fmla="*/ 518934 w 6647705"/>
              <a:gd name="connsiteY22" fmla="*/ 6311532 h 6461436"/>
              <a:gd name="connsiteX23" fmla="*/ 513042 w 6647705"/>
              <a:gd name="connsiteY23" fmla="*/ 6300271 h 6461436"/>
              <a:gd name="connsiteX24" fmla="*/ 517740 w 6647705"/>
              <a:gd name="connsiteY24" fmla="*/ 6289716 h 6461436"/>
              <a:gd name="connsiteX25" fmla="*/ 523418 w 6647705"/>
              <a:gd name="connsiteY25" fmla="*/ 6241814 h 6461436"/>
              <a:gd name="connsiteX26" fmla="*/ 523922 w 6647705"/>
              <a:gd name="connsiteY26" fmla="*/ 6229603 h 6461436"/>
              <a:gd name="connsiteX27" fmla="*/ 67 w 6647705"/>
              <a:gd name="connsiteY27" fmla="*/ 577048 h 6461436"/>
              <a:gd name="connsiteX28" fmla="*/ 34408 w 6647705"/>
              <a:gd name="connsiteY28" fmla="*/ 548975 h 6461436"/>
              <a:gd name="connsiteX29" fmla="*/ 6004504 w 6647705"/>
              <a:gd name="connsiteY29" fmla="*/ 217 h 64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blipFill dpi="0" rotWithShape="1">
            <a:blip r:embed="rId2"/>
            <a:srcRect/>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struction vehicle">
            <a:extLst>
              <a:ext uri="{FF2B5EF4-FFF2-40B4-BE49-F238E27FC236}">
                <a16:creationId xmlns:a16="http://schemas.microsoft.com/office/drawing/2014/main" id="{85D12D8F-2595-18C4-1FEC-247B0746F889}"/>
              </a:ext>
            </a:extLst>
          </p:cNvPr>
          <p:cNvPicPr>
            <a:picLocks noChangeAspect="1"/>
          </p:cNvPicPr>
          <p:nvPr/>
        </p:nvPicPr>
        <p:blipFill rotWithShape="1">
          <a:blip r:embed="rId3">
            <a:alphaModFix amt="84000"/>
          </a:blip>
          <a:srcRect l="12130" r="19196" b="1"/>
          <a:stretch/>
        </p:blipFill>
        <p:spPr>
          <a:xfrm>
            <a:off x="580334" y="379443"/>
            <a:ext cx="6403000" cy="6377773"/>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1">
            <a:extLst>
              <a:ext uri="{FF2B5EF4-FFF2-40B4-BE49-F238E27FC236}">
                <a16:creationId xmlns:a16="http://schemas.microsoft.com/office/drawing/2014/main" id="{8D8B4ACB-73AC-5A20-7E4F-A3876B348EB1}"/>
              </a:ext>
            </a:extLst>
          </p:cNvPr>
          <p:cNvSpPr>
            <a:spLocks noGrp="1"/>
          </p:cNvSpPr>
          <p:nvPr>
            <p:ph type="title"/>
          </p:nvPr>
        </p:nvSpPr>
        <p:spPr>
          <a:xfrm>
            <a:off x="6983334" y="-464270"/>
            <a:ext cx="5572992" cy="1916505"/>
          </a:xfrm>
        </p:spPr>
        <p:txBody>
          <a:bodyPr>
            <a:normAutofit/>
          </a:bodyPr>
          <a:lstStyle/>
          <a:p>
            <a:pPr>
              <a:lnSpc>
                <a:spcPct val="110000"/>
              </a:lnSpc>
            </a:pPr>
            <a:r>
              <a:rPr lang="en-US" sz="2800" i="0" dirty="0">
                <a:effectLst/>
                <a:latin typeface="Söhne"/>
              </a:rPr>
              <a:t>Sector</a:t>
            </a:r>
            <a:r>
              <a:rPr lang="en-US" sz="2800" b="1" i="0" dirty="0">
                <a:effectLst/>
                <a:latin typeface="Söhne"/>
              </a:rPr>
              <a:t> </a:t>
            </a:r>
            <a:r>
              <a:rPr lang="en-US" sz="2800" i="0" dirty="0">
                <a:effectLst/>
                <a:latin typeface="Söhne"/>
              </a:rPr>
              <a:t>Analysis: </a:t>
            </a:r>
            <a:r>
              <a:rPr lang="en-US" sz="2800" b="0" i="0" dirty="0">
                <a:effectLst/>
                <a:latin typeface="Söhne"/>
              </a:rPr>
              <a:t>Classification of Economic Activities</a:t>
            </a:r>
            <a:endParaRPr lang="en-US" sz="2800" i="0" dirty="0"/>
          </a:p>
        </p:txBody>
      </p:sp>
      <p:sp>
        <p:nvSpPr>
          <p:cNvPr id="15" name="Freeform: Shape 14">
            <a:extLst>
              <a:ext uri="{FF2B5EF4-FFF2-40B4-BE49-F238E27FC236}">
                <a16:creationId xmlns:a16="http://schemas.microsoft.com/office/drawing/2014/main" id="{60376AD7-5814-4A2B-B3FC-395355E39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830335">
            <a:off x="463402" y="118600"/>
            <a:ext cx="444795" cy="1868387"/>
          </a:xfrm>
          <a:custGeom>
            <a:avLst/>
            <a:gdLst>
              <a:gd name="connsiteX0" fmla="*/ 0 w 444795"/>
              <a:gd name="connsiteY0" fmla="*/ 78388 h 1868387"/>
              <a:gd name="connsiteX1" fmla="*/ 39454 w 444795"/>
              <a:gd name="connsiteY1" fmla="*/ 66552 h 1868387"/>
              <a:gd name="connsiteX2" fmla="*/ 139617 w 444795"/>
              <a:gd name="connsiteY2" fmla="*/ 42263 h 1868387"/>
              <a:gd name="connsiteX3" fmla="*/ 193778 w 444795"/>
              <a:gd name="connsiteY3" fmla="*/ 51160 h 1868387"/>
              <a:gd name="connsiteX4" fmla="*/ 261389 w 444795"/>
              <a:gd name="connsiteY4" fmla="*/ 36852 h 1868387"/>
              <a:gd name="connsiteX5" fmla="*/ 274876 w 444795"/>
              <a:gd name="connsiteY5" fmla="*/ 37840 h 1868387"/>
              <a:gd name="connsiteX6" fmla="*/ 280032 w 444795"/>
              <a:gd name="connsiteY6" fmla="*/ 48921 h 1868387"/>
              <a:gd name="connsiteX7" fmla="*/ 284781 w 444795"/>
              <a:gd name="connsiteY7" fmla="*/ 50980 h 1868387"/>
              <a:gd name="connsiteX8" fmla="*/ 300007 w 444795"/>
              <a:gd name="connsiteY8" fmla="*/ 37078 h 1868387"/>
              <a:gd name="connsiteX9" fmla="*/ 375999 w 444795"/>
              <a:gd name="connsiteY9" fmla="*/ 45281 h 1868387"/>
              <a:gd name="connsiteX10" fmla="*/ 417584 w 444795"/>
              <a:gd name="connsiteY10" fmla="*/ 9727 h 1868387"/>
              <a:gd name="connsiteX11" fmla="*/ 444795 w 444795"/>
              <a:gd name="connsiteY11" fmla="*/ 0 h 1868387"/>
              <a:gd name="connsiteX12" fmla="*/ 444795 w 444795"/>
              <a:gd name="connsiteY12" fmla="*/ 1864840 h 1868387"/>
              <a:gd name="connsiteX13" fmla="*/ 430079 w 444795"/>
              <a:gd name="connsiteY13" fmla="*/ 1860813 h 1868387"/>
              <a:gd name="connsiteX14" fmla="*/ 383783 w 444795"/>
              <a:gd name="connsiteY14" fmla="*/ 1862444 h 1868387"/>
              <a:gd name="connsiteX15" fmla="*/ 370358 w 444795"/>
              <a:gd name="connsiteY15" fmla="*/ 1868387 h 1868387"/>
              <a:gd name="connsiteX16" fmla="*/ 336658 w 444795"/>
              <a:gd name="connsiteY16" fmla="*/ 1868387 h 1868387"/>
              <a:gd name="connsiteX17" fmla="*/ 306546 w 444795"/>
              <a:gd name="connsiteY17" fmla="*/ 1858526 h 1868387"/>
              <a:gd name="connsiteX18" fmla="*/ 236457 w 444795"/>
              <a:gd name="connsiteY18" fmla="*/ 1847671 h 1868387"/>
              <a:gd name="connsiteX19" fmla="*/ 205722 w 444795"/>
              <a:gd name="connsiteY19" fmla="*/ 1841430 h 1868387"/>
              <a:gd name="connsiteX20" fmla="*/ 181807 w 444795"/>
              <a:gd name="connsiteY20" fmla="*/ 1823771 h 1868387"/>
              <a:gd name="connsiteX21" fmla="*/ 178439 w 444795"/>
              <a:gd name="connsiteY21" fmla="*/ 1808957 h 1868387"/>
              <a:gd name="connsiteX22" fmla="*/ 161935 w 444795"/>
              <a:gd name="connsiteY22" fmla="*/ 1803551 h 1868387"/>
              <a:gd name="connsiteX23" fmla="*/ 158071 w 444795"/>
              <a:gd name="connsiteY23" fmla="*/ 1799541 h 1868387"/>
              <a:gd name="connsiteX24" fmla="*/ 135376 w 444795"/>
              <a:gd name="connsiteY24" fmla="*/ 1779136 h 1868387"/>
              <a:gd name="connsiteX25" fmla="*/ 132952 w 444795"/>
              <a:gd name="connsiteY25" fmla="*/ 1786380 h 1868387"/>
              <a:gd name="connsiteX26" fmla="*/ 0 w 444795"/>
              <a:gd name="connsiteY26" fmla="*/ 1663146 h 186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95" h="1868387">
                <a:moveTo>
                  <a:pt x="0" y="78388"/>
                </a:moveTo>
                <a:lnTo>
                  <a:pt x="39454" y="66552"/>
                </a:lnTo>
                <a:cubicBezTo>
                  <a:pt x="73377" y="59047"/>
                  <a:pt x="108602" y="54461"/>
                  <a:pt x="139617" y="42263"/>
                </a:cubicBezTo>
                <a:cubicBezTo>
                  <a:pt x="180799" y="87869"/>
                  <a:pt x="156173" y="44723"/>
                  <a:pt x="193778" y="51160"/>
                </a:cubicBezTo>
                <a:lnTo>
                  <a:pt x="261389" y="36852"/>
                </a:lnTo>
                <a:lnTo>
                  <a:pt x="274876" y="37840"/>
                </a:lnTo>
                <a:lnTo>
                  <a:pt x="280032" y="48921"/>
                </a:lnTo>
                <a:lnTo>
                  <a:pt x="284781" y="50980"/>
                </a:lnTo>
                <a:lnTo>
                  <a:pt x="300007" y="37078"/>
                </a:lnTo>
                <a:cubicBezTo>
                  <a:pt x="322467" y="29589"/>
                  <a:pt x="353078" y="47149"/>
                  <a:pt x="375999" y="45281"/>
                </a:cubicBezTo>
                <a:cubicBezTo>
                  <a:pt x="382977" y="27666"/>
                  <a:pt x="397501" y="17994"/>
                  <a:pt x="417584" y="9727"/>
                </a:cubicBezTo>
                <a:lnTo>
                  <a:pt x="444795" y="0"/>
                </a:lnTo>
                <a:lnTo>
                  <a:pt x="444795" y="1864840"/>
                </a:lnTo>
                <a:lnTo>
                  <a:pt x="430079" y="1860813"/>
                </a:lnTo>
                <a:cubicBezTo>
                  <a:pt x="411946" y="1857931"/>
                  <a:pt x="392950" y="1858479"/>
                  <a:pt x="383783" y="1862444"/>
                </a:cubicBezTo>
                <a:lnTo>
                  <a:pt x="370358" y="1868387"/>
                </a:lnTo>
                <a:lnTo>
                  <a:pt x="336658" y="1868387"/>
                </a:lnTo>
                <a:lnTo>
                  <a:pt x="306546" y="1858526"/>
                </a:lnTo>
                <a:cubicBezTo>
                  <a:pt x="280888" y="1847233"/>
                  <a:pt x="256422" y="1834783"/>
                  <a:pt x="236457" y="1847671"/>
                </a:cubicBezTo>
                <a:cubicBezTo>
                  <a:pt x="224964" y="1848497"/>
                  <a:pt x="214878" y="1845991"/>
                  <a:pt x="205722" y="1841430"/>
                </a:cubicBezTo>
                <a:lnTo>
                  <a:pt x="181807" y="1823771"/>
                </a:lnTo>
                <a:lnTo>
                  <a:pt x="178439" y="1808957"/>
                </a:lnTo>
                <a:lnTo>
                  <a:pt x="161935" y="1803551"/>
                </a:lnTo>
                <a:lnTo>
                  <a:pt x="158071" y="1799541"/>
                </a:lnTo>
                <a:cubicBezTo>
                  <a:pt x="150700" y="1791836"/>
                  <a:pt x="143295" y="1784610"/>
                  <a:pt x="135376" y="1779136"/>
                </a:cubicBezTo>
                <a:lnTo>
                  <a:pt x="132952" y="1786380"/>
                </a:lnTo>
                <a:lnTo>
                  <a:pt x="0" y="1663146"/>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905BE2D-40CA-E8DA-A1D4-8FD5661D2CF6}"/>
              </a:ext>
            </a:extLst>
          </p:cNvPr>
          <p:cNvSpPr>
            <a:spLocks noGrp="1"/>
          </p:cNvSpPr>
          <p:nvPr>
            <p:ph idx="1"/>
          </p:nvPr>
        </p:nvSpPr>
        <p:spPr>
          <a:xfrm>
            <a:off x="7332125" y="1874520"/>
            <a:ext cx="4554212" cy="4728512"/>
          </a:xfrm>
        </p:spPr>
        <p:txBody>
          <a:bodyPr>
            <a:noAutofit/>
          </a:bodyPr>
          <a:lstStyle/>
          <a:p>
            <a:pPr>
              <a:lnSpc>
                <a:spcPct val="110000"/>
              </a:lnSpc>
            </a:pPr>
            <a:r>
              <a:rPr lang="en-US" i="0" dirty="0">
                <a:effectLst/>
                <a:latin typeface="Söhne"/>
              </a:rPr>
              <a:t>Within the International Standard Industrial Classification (ISIC) system (6), the National Iranian Oil Company (NIOC) finds its place in the sector of "Mining and Quarrying."  NIOC is categorized under:</a:t>
            </a:r>
          </a:p>
          <a:p>
            <a:pPr>
              <a:lnSpc>
                <a:spcPct val="110000"/>
              </a:lnSpc>
              <a:buFont typeface="Arial" panose="020B0604020202020204" pitchFamily="34" charset="0"/>
              <a:buChar char="•"/>
            </a:pPr>
            <a:r>
              <a:rPr lang="en-US" dirty="0">
                <a:effectLst/>
                <a:latin typeface="Söhne"/>
              </a:rPr>
              <a:t>Section: B - Mining and Quarrying</a:t>
            </a:r>
          </a:p>
          <a:p>
            <a:pPr>
              <a:lnSpc>
                <a:spcPct val="110000"/>
              </a:lnSpc>
              <a:buFont typeface="Arial" panose="020B0604020202020204" pitchFamily="34" charset="0"/>
              <a:buChar char="•"/>
            </a:pPr>
            <a:r>
              <a:rPr lang="en-US" dirty="0">
                <a:effectLst/>
                <a:latin typeface="Söhne"/>
              </a:rPr>
              <a:t>Division: 06 - Extraction of Crude Petroleum and Natural Gas</a:t>
            </a:r>
          </a:p>
          <a:p>
            <a:pPr>
              <a:lnSpc>
                <a:spcPct val="110000"/>
              </a:lnSpc>
              <a:buFont typeface="Arial" panose="020B0604020202020204" pitchFamily="34" charset="0"/>
              <a:buChar char="•"/>
            </a:pPr>
            <a:r>
              <a:rPr lang="en-US" dirty="0">
                <a:effectLst/>
                <a:latin typeface="Söhne"/>
              </a:rPr>
              <a:t>Group: 061 - Extraction of Crude Petroleum</a:t>
            </a:r>
          </a:p>
          <a:p>
            <a:pPr>
              <a:lnSpc>
                <a:spcPct val="110000"/>
              </a:lnSpc>
              <a:buFont typeface="Arial" panose="020B0604020202020204" pitchFamily="34" charset="0"/>
              <a:buChar char="•"/>
            </a:pPr>
            <a:r>
              <a:rPr lang="en-US" dirty="0">
                <a:effectLst/>
                <a:latin typeface="Söhne"/>
              </a:rPr>
              <a:t>Class: 0610 - Extraction of Crude Petroleum</a:t>
            </a:r>
          </a:p>
          <a:p>
            <a:pPr>
              <a:lnSpc>
                <a:spcPct val="110000"/>
              </a:lnSpc>
              <a:buFont typeface="Arial" panose="020B0604020202020204" pitchFamily="34" charset="0"/>
              <a:buChar char="•"/>
            </a:pPr>
            <a:r>
              <a:rPr lang="en-US" dirty="0">
                <a:effectLst/>
                <a:latin typeface="Söhne"/>
              </a:rPr>
              <a:t>Group: 062 - </a:t>
            </a:r>
            <a:r>
              <a:rPr lang="en-US" u="none" strike="noStrike" baseline="0" dirty="0">
                <a:latin typeface="Söhne"/>
              </a:rPr>
              <a:t>Extraction of natural gas</a:t>
            </a:r>
          </a:p>
          <a:p>
            <a:pPr>
              <a:lnSpc>
                <a:spcPct val="110000"/>
              </a:lnSpc>
              <a:buFont typeface="Arial" panose="020B0604020202020204" pitchFamily="34" charset="0"/>
              <a:buChar char="•"/>
            </a:pPr>
            <a:r>
              <a:rPr lang="en-US" dirty="0">
                <a:effectLst/>
                <a:latin typeface="Söhne"/>
              </a:rPr>
              <a:t>Class: </a:t>
            </a:r>
            <a:r>
              <a:rPr lang="en-US" u="none" strike="noStrike" baseline="0" dirty="0">
                <a:latin typeface="Söhne"/>
              </a:rPr>
              <a:t>0620 Extraction of natural gas</a:t>
            </a:r>
            <a:endParaRPr lang="en-US" dirty="0">
              <a:latin typeface="Söhne"/>
            </a:endParaRPr>
          </a:p>
        </p:txBody>
      </p:sp>
      <p:grpSp>
        <p:nvGrpSpPr>
          <p:cNvPr id="17" name="Group 16">
            <a:extLst>
              <a:ext uri="{FF2B5EF4-FFF2-40B4-BE49-F238E27FC236}">
                <a16:creationId xmlns:a16="http://schemas.microsoft.com/office/drawing/2014/main" id="{D2D2835C-DDE9-4332-9476-94B711F053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8" name="Group 17">
              <a:extLst>
                <a:ext uri="{FF2B5EF4-FFF2-40B4-BE49-F238E27FC236}">
                  <a16:creationId xmlns:a16="http://schemas.microsoft.com/office/drawing/2014/main" id="{37647015-EE9A-4F89-A88A-DC5786E66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0" name="Straight Connector 19">
                <a:extLst>
                  <a:ext uri="{FF2B5EF4-FFF2-40B4-BE49-F238E27FC236}">
                    <a16:creationId xmlns:a16="http://schemas.microsoft.com/office/drawing/2014/main" id="{CB275C9D-23AD-4120-B860-4A64988102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7793833-C4D8-475A-86F4-45B2FFCF4F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CBDF05EB-F6AC-4339-BC6E-8D6527685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97231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F486-6C9A-D2AA-3296-6CD73B1032FA}"/>
              </a:ext>
            </a:extLst>
          </p:cNvPr>
          <p:cNvSpPr>
            <a:spLocks noGrp="1"/>
          </p:cNvSpPr>
          <p:nvPr>
            <p:ph type="title"/>
          </p:nvPr>
        </p:nvSpPr>
        <p:spPr>
          <a:xfrm>
            <a:off x="1140109" y="-433532"/>
            <a:ext cx="9493249" cy="1577975"/>
          </a:xfrm>
        </p:spPr>
        <p:txBody>
          <a:bodyPr>
            <a:normAutofit/>
          </a:bodyPr>
          <a:lstStyle/>
          <a:p>
            <a:r>
              <a:rPr lang="en-US" sz="2800" b="0" i="0" dirty="0">
                <a:solidFill>
                  <a:srgbClr val="374151"/>
                </a:solidFill>
                <a:effectLst/>
                <a:latin typeface="Söhne"/>
              </a:rPr>
              <a:t>leading players in the industry</a:t>
            </a:r>
            <a:endParaRPr lang="en-US" sz="2800" dirty="0"/>
          </a:p>
        </p:txBody>
      </p:sp>
      <p:sp>
        <p:nvSpPr>
          <p:cNvPr id="3" name="Content Placeholder 2">
            <a:extLst>
              <a:ext uri="{FF2B5EF4-FFF2-40B4-BE49-F238E27FC236}">
                <a16:creationId xmlns:a16="http://schemas.microsoft.com/office/drawing/2014/main" id="{05483FEA-5DD2-9659-AAE3-E2F0F9D190B0}"/>
              </a:ext>
            </a:extLst>
          </p:cNvPr>
          <p:cNvSpPr>
            <a:spLocks noGrp="1"/>
          </p:cNvSpPr>
          <p:nvPr>
            <p:ph idx="1"/>
          </p:nvPr>
        </p:nvSpPr>
        <p:spPr>
          <a:xfrm>
            <a:off x="976129" y="1704574"/>
            <a:ext cx="4614441" cy="4499456"/>
          </a:xfrm>
        </p:spPr>
        <p:txBody>
          <a:bodyPr>
            <a:normAutofit/>
          </a:bodyPr>
          <a:lstStyle/>
          <a:p>
            <a:pPr algn="l"/>
            <a:r>
              <a:rPr lang="en-US" b="1" i="0" dirty="0">
                <a:solidFill>
                  <a:srgbClr val="374151"/>
                </a:solidFill>
                <a:effectLst/>
                <a:latin typeface="Söhne"/>
              </a:rPr>
              <a:t>Foreign Companies</a:t>
            </a:r>
            <a:r>
              <a:rPr lang="en-US" b="0" i="0" dirty="0">
                <a:solidFill>
                  <a:srgbClr val="374151"/>
                </a:solidFill>
                <a:effectLst/>
                <a:latin typeface="Söhne"/>
              </a:rPr>
              <a:t>:</a:t>
            </a:r>
          </a:p>
          <a:p>
            <a:pPr algn="l">
              <a:buFont typeface="+mj-lt"/>
              <a:buAutoNum type="arabicPeriod"/>
            </a:pPr>
            <a:r>
              <a:rPr lang="en-US" b="1" i="0" dirty="0">
                <a:solidFill>
                  <a:srgbClr val="374151"/>
                </a:solidFill>
                <a:effectLst/>
                <a:latin typeface="Söhne"/>
              </a:rPr>
              <a:t>Saudi Arabian Oil Company (Saudi Aramco)</a:t>
            </a:r>
            <a:r>
              <a:rPr lang="en-US" b="0" i="0" dirty="0">
                <a:solidFill>
                  <a:srgbClr val="374151"/>
                </a:solidFill>
                <a:effectLst/>
                <a:latin typeface="Söhne"/>
              </a:rPr>
              <a:t> - Saudi Arabia</a:t>
            </a:r>
          </a:p>
          <a:p>
            <a:pPr algn="l">
              <a:buFont typeface="+mj-lt"/>
              <a:buAutoNum type="arabicPeriod"/>
            </a:pPr>
            <a:r>
              <a:rPr lang="en-US" b="1" i="0" dirty="0">
                <a:solidFill>
                  <a:srgbClr val="374151"/>
                </a:solidFill>
                <a:effectLst/>
                <a:latin typeface="Söhne"/>
              </a:rPr>
              <a:t>ExxonMobil</a:t>
            </a:r>
            <a:r>
              <a:rPr lang="en-US" b="0" i="0" dirty="0">
                <a:solidFill>
                  <a:srgbClr val="374151"/>
                </a:solidFill>
                <a:effectLst/>
                <a:latin typeface="Söhne"/>
              </a:rPr>
              <a:t> - United States</a:t>
            </a:r>
          </a:p>
          <a:p>
            <a:pPr algn="l">
              <a:buFont typeface="+mj-lt"/>
              <a:buAutoNum type="arabicPeriod"/>
            </a:pPr>
            <a:r>
              <a:rPr lang="en-US" b="1" i="0" dirty="0">
                <a:solidFill>
                  <a:srgbClr val="374151"/>
                </a:solidFill>
                <a:effectLst/>
                <a:latin typeface="Söhne"/>
              </a:rPr>
              <a:t>Royal Dutch Shell</a:t>
            </a:r>
            <a:r>
              <a:rPr lang="en-US" b="0" i="0" dirty="0">
                <a:solidFill>
                  <a:srgbClr val="374151"/>
                </a:solidFill>
                <a:effectLst/>
                <a:latin typeface="Söhne"/>
              </a:rPr>
              <a:t> - Netherlands/United Kingdom</a:t>
            </a:r>
          </a:p>
          <a:p>
            <a:pPr algn="l">
              <a:buFont typeface="+mj-lt"/>
              <a:buAutoNum type="arabicPeriod"/>
            </a:pPr>
            <a:r>
              <a:rPr lang="en-US" b="1" i="0" dirty="0">
                <a:solidFill>
                  <a:srgbClr val="374151"/>
                </a:solidFill>
                <a:effectLst/>
                <a:latin typeface="Söhne"/>
              </a:rPr>
              <a:t>BP plc</a:t>
            </a:r>
            <a:r>
              <a:rPr lang="en-US" b="0" i="0" dirty="0">
                <a:solidFill>
                  <a:srgbClr val="374151"/>
                </a:solidFill>
                <a:effectLst/>
                <a:latin typeface="Söhne"/>
              </a:rPr>
              <a:t> - United Kingdom</a:t>
            </a:r>
          </a:p>
          <a:p>
            <a:pPr algn="l">
              <a:buFont typeface="+mj-lt"/>
              <a:buAutoNum type="arabicPeriod"/>
            </a:pPr>
            <a:r>
              <a:rPr lang="en-US" b="1" i="0" dirty="0">
                <a:solidFill>
                  <a:srgbClr val="374151"/>
                </a:solidFill>
                <a:effectLst/>
                <a:latin typeface="Söhne"/>
              </a:rPr>
              <a:t>Total Energies</a:t>
            </a:r>
            <a:r>
              <a:rPr lang="en-US" b="0" i="0" dirty="0">
                <a:solidFill>
                  <a:srgbClr val="374151"/>
                </a:solidFill>
                <a:effectLst/>
                <a:latin typeface="Söhne"/>
              </a:rPr>
              <a:t> - France</a:t>
            </a:r>
          </a:p>
          <a:p>
            <a:pPr algn="l">
              <a:buFont typeface="+mj-lt"/>
              <a:buAutoNum type="arabicPeriod"/>
            </a:pPr>
            <a:r>
              <a:rPr lang="en-US" b="1" i="0" dirty="0">
                <a:solidFill>
                  <a:srgbClr val="374151"/>
                </a:solidFill>
                <a:effectLst/>
                <a:latin typeface="Söhne"/>
              </a:rPr>
              <a:t>Chevron Corporation</a:t>
            </a:r>
            <a:r>
              <a:rPr lang="en-US" b="0" i="0" dirty="0">
                <a:solidFill>
                  <a:srgbClr val="374151"/>
                </a:solidFill>
                <a:effectLst/>
                <a:latin typeface="Söhne"/>
              </a:rPr>
              <a:t> - United States</a:t>
            </a:r>
          </a:p>
          <a:p>
            <a:pPr algn="l">
              <a:buFont typeface="+mj-lt"/>
              <a:buAutoNum type="arabicPeriod"/>
            </a:pPr>
            <a:r>
              <a:rPr lang="en-US" b="1" i="0" dirty="0">
                <a:solidFill>
                  <a:srgbClr val="374151"/>
                </a:solidFill>
                <a:effectLst/>
                <a:latin typeface="Söhne"/>
              </a:rPr>
              <a:t>ConocoPhillips</a:t>
            </a:r>
            <a:r>
              <a:rPr lang="en-US" b="0" i="0" dirty="0">
                <a:solidFill>
                  <a:srgbClr val="374151"/>
                </a:solidFill>
                <a:effectLst/>
                <a:latin typeface="Söhne"/>
              </a:rPr>
              <a:t> - United States</a:t>
            </a:r>
          </a:p>
          <a:p>
            <a:pPr algn="l">
              <a:buFont typeface="+mj-lt"/>
              <a:buAutoNum type="arabicPeriod"/>
            </a:pPr>
            <a:r>
              <a:rPr lang="en-US" b="1" i="0" dirty="0">
                <a:solidFill>
                  <a:srgbClr val="374151"/>
                </a:solidFill>
                <a:effectLst/>
                <a:latin typeface="Söhne"/>
              </a:rPr>
              <a:t>Eni S.p.A.</a:t>
            </a:r>
            <a:r>
              <a:rPr lang="en-US" b="0" i="0" dirty="0">
                <a:solidFill>
                  <a:srgbClr val="374151"/>
                </a:solidFill>
                <a:effectLst/>
                <a:latin typeface="Söhne"/>
              </a:rPr>
              <a:t> - Italy</a:t>
            </a:r>
          </a:p>
          <a:p>
            <a:pPr algn="l">
              <a:buFont typeface="+mj-lt"/>
              <a:buAutoNum type="arabicPeriod"/>
            </a:pPr>
            <a:r>
              <a:rPr lang="en-US" b="1" i="0" dirty="0">
                <a:solidFill>
                  <a:srgbClr val="374151"/>
                </a:solidFill>
                <a:effectLst/>
                <a:latin typeface="Söhne"/>
              </a:rPr>
              <a:t>Equinor ASA</a:t>
            </a:r>
            <a:r>
              <a:rPr lang="en-US" b="0" i="0" dirty="0">
                <a:solidFill>
                  <a:srgbClr val="374151"/>
                </a:solidFill>
                <a:effectLst/>
                <a:latin typeface="Söhne"/>
              </a:rPr>
              <a:t> - Norway</a:t>
            </a:r>
          </a:p>
          <a:p>
            <a:endParaRPr lang="en-US" dirty="0"/>
          </a:p>
        </p:txBody>
      </p:sp>
      <p:sp>
        <p:nvSpPr>
          <p:cNvPr id="8" name="Content Placeholder 2">
            <a:extLst>
              <a:ext uri="{FF2B5EF4-FFF2-40B4-BE49-F238E27FC236}">
                <a16:creationId xmlns:a16="http://schemas.microsoft.com/office/drawing/2014/main" id="{B941E991-BC62-643E-7390-2709BE1559C0}"/>
              </a:ext>
            </a:extLst>
          </p:cNvPr>
          <p:cNvSpPr txBox="1">
            <a:spLocks/>
          </p:cNvSpPr>
          <p:nvPr/>
        </p:nvSpPr>
        <p:spPr>
          <a:xfrm>
            <a:off x="5944609" y="1694932"/>
            <a:ext cx="4614441" cy="415028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i="0" dirty="0">
                <a:solidFill>
                  <a:srgbClr val="374151"/>
                </a:solidFill>
                <a:effectLst/>
                <a:latin typeface="Söhne"/>
              </a:rPr>
              <a:t>Internal Companies</a:t>
            </a:r>
            <a:r>
              <a:rPr lang="en-US" dirty="0">
                <a:solidFill>
                  <a:srgbClr val="374151"/>
                </a:solidFill>
                <a:latin typeface="Söhne"/>
              </a:rPr>
              <a:t>:</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National Iranian Gas Company (NIGC)</a:t>
            </a:r>
            <a:r>
              <a:rPr lang="en-US" b="0" i="0" dirty="0">
                <a:solidFill>
                  <a:srgbClr val="374151"/>
                </a:solidFill>
                <a:effectLst/>
                <a:latin typeface="Söhne"/>
              </a:rPr>
              <a:t> - Iran</a:t>
            </a:r>
          </a:p>
          <a:p>
            <a:pPr algn="l">
              <a:buFont typeface="+mj-lt"/>
              <a:buAutoNum type="arabicPeriod"/>
            </a:pPr>
            <a:r>
              <a:rPr lang="en-US" b="1" i="0" dirty="0">
                <a:solidFill>
                  <a:srgbClr val="374151"/>
                </a:solidFill>
                <a:effectLst/>
                <a:latin typeface="Söhne"/>
              </a:rPr>
              <a:t>National Petrochemical Company (NPC)</a:t>
            </a:r>
            <a:r>
              <a:rPr lang="en-US" b="0" i="0" dirty="0">
                <a:solidFill>
                  <a:srgbClr val="374151"/>
                </a:solidFill>
                <a:effectLst/>
                <a:latin typeface="Söhne"/>
              </a:rPr>
              <a:t> - Iran</a:t>
            </a:r>
          </a:p>
          <a:p>
            <a:pPr algn="l">
              <a:buFont typeface="+mj-lt"/>
              <a:buAutoNum type="arabicPeriod"/>
            </a:pPr>
            <a:r>
              <a:rPr lang="en-US" b="1" i="0" dirty="0">
                <a:solidFill>
                  <a:srgbClr val="374151"/>
                </a:solidFill>
                <a:effectLst/>
                <a:latin typeface="Söhne"/>
              </a:rPr>
              <a:t>National Iranian Oil Refining and Distribution Company (NIORDC)</a:t>
            </a:r>
            <a:r>
              <a:rPr lang="en-US" b="0" i="0" dirty="0">
                <a:solidFill>
                  <a:srgbClr val="374151"/>
                </a:solidFill>
                <a:effectLst/>
                <a:latin typeface="Söhne"/>
              </a:rPr>
              <a:t> - Iran</a:t>
            </a:r>
          </a:p>
          <a:p>
            <a:pPr algn="l">
              <a:buFont typeface="+mj-lt"/>
              <a:buAutoNum type="arabicPeriod"/>
            </a:pPr>
            <a:r>
              <a:rPr lang="en-US" b="1" i="0" dirty="0">
                <a:solidFill>
                  <a:srgbClr val="374151"/>
                </a:solidFill>
                <a:effectLst/>
                <a:latin typeface="Söhne"/>
              </a:rPr>
              <a:t>Iranian Offshore Oil Company (IOOC)</a:t>
            </a:r>
            <a:r>
              <a:rPr lang="en-US" b="0" i="0" dirty="0">
                <a:solidFill>
                  <a:srgbClr val="374151"/>
                </a:solidFill>
                <a:effectLst/>
                <a:latin typeface="Söhne"/>
              </a:rPr>
              <a:t> - Iran</a:t>
            </a:r>
          </a:p>
          <a:p>
            <a:pPr algn="l">
              <a:buFont typeface="+mj-lt"/>
              <a:buAutoNum type="arabicPeriod"/>
            </a:pPr>
            <a:r>
              <a:rPr lang="en-US" b="1" i="0" dirty="0">
                <a:solidFill>
                  <a:srgbClr val="374151"/>
                </a:solidFill>
                <a:effectLst/>
                <a:latin typeface="Söhne"/>
              </a:rPr>
              <a:t>National Iranian South Oil Company (NISOC)</a:t>
            </a:r>
            <a:r>
              <a:rPr lang="en-US" b="0" i="0" dirty="0">
                <a:solidFill>
                  <a:srgbClr val="374151"/>
                </a:solidFill>
                <a:effectLst/>
                <a:latin typeface="Söhne"/>
              </a:rPr>
              <a:t> - Iran</a:t>
            </a:r>
          </a:p>
          <a:p>
            <a:pPr algn="l">
              <a:buFont typeface="+mj-lt"/>
              <a:buAutoNum type="arabicPeriod"/>
            </a:pPr>
            <a:r>
              <a:rPr lang="en-US" b="1" i="0" dirty="0">
                <a:solidFill>
                  <a:srgbClr val="374151"/>
                </a:solidFill>
                <a:effectLst/>
                <a:latin typeface="Söhne"/>
              </a:rPr>
              <a:t>National Iranian Oil Engineering and Construction Company (NIOEC)</a:t>
            </a:r>
            <a:r>
              <a:rPr lang="en-US" b="0" i="0" dirty="0">
                <a:solidFill>
                  <a:srgbClr val="374151"/>
                </a:solidFill>
                <a:effectLst/>
                <a:latin typeface="Söhne"/>
              </a:rPr>
              <a:t> - Iran</a:t>
            </a:r>
          </a:p>
          <a:p>
            <a:endParaRPr lang="en-US" dirty="0"/>
          </a:p>
        </p:txBody>
      </p:sp>
    </p:spTree>
    <p:extLst>
      <p:ext uri="{BB962C8B-B14F-4D97-AF65-F5344CB8AC3E}">
        <p14:creationId xmlns:p14="http://schemas.microsoft.com/office/powerpoint/2010/main" val="3429690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98788-E157-7528-7054-CDE213AC505C}"/>
              </a:ext>
            </a:extLst>
          </p:cNvPr>
          <p:cNvSpPr>
            <a:spLocks noGrp="1"/>
          </p:cNvSpPr>
          <p:nvPr>
            <p:ph type="title"/>
          </p:nvPr>
        </p:nvSpPr>
        <p:spPr>
          <a:xfrm>
            <a:off x="594169" y="-612587"/>
            <a:ext cx="9493249" cy="1577975"/>
          </a:xfrm>
        </p:spPr>
        <p:txBody>
          <a:bodyPr>
            <a:normAutofit/>
          </a:bodyPr>
          <a:lstStyle/>
          <a:p>
            <a:r>
              <a:rPr lang="en-US" sz="2800" b="0" i="0" dirty="0">
                <a:solidFill>
                  <a:srgbClr val="374151"/>
                </a:solidFill>
                <a:effectLst/>
                <a:latin typeface="Söhne"/>
              </a:rPr>
              <a:t>Any barriers to entry and their type</a:t>
            </a:r>
            <a:endParaRPr lang="en-US" sz="2800" i="0" dirty="0"/>
          </a:p>
        </p:txBody>
      </p:sp>
      <p:sp>
        <p:nvSpPr>
          <p:cNvPr id="3" name="Content Placeholder 2">
            <a:extLst>
              <a:ext uri="{FF2B5EF4-FFF2-40B4-BE49-F238E27FC236}">
                <a16:creationId xmlns:a16="http://schemas.microsoft.com/office/drawing/2014/main" id="{B5495AB3-2D98-5DD4-0AEF-1E8B7FDB4B84}"/>
              </a:ext>
            </a:extLst>
          </p:cNvPr>
          <p:cNvSpPr>
            <a:spLocks noGrp="1"/>
          </p:cNvSpPr>
          <p:nvPr>
            <p:ph idx="1"/>
          </p:nvPr>
        </p:nvSpPr>
        <p:spPr>
          <a:xfrm>
            <a:off x="435326" y="1322119"/>
            <a:ext cx="11493660" cy="5116264"/>
          </a:xfrm>
        </p:spPr>
        <p:txBody>
          <a:bodyPr>
            <a:noAutofit/>
          </a:bodyPr>
          <a:lstStyle/>
          <a:p>
            <a:pPr algn="l">
              <a:buFont typeface="+mj-lt"/>
              <a:buAutoNum type="arabicPeriod"/>
            </a:pPr>
            <a:r>
              <a:rPr lang="en-US" b="1" i="0" dirty="0">
                <a:solidFill>
                  <a:srgbClr val="374151"/>
                </a:solidFill>
                <a:effectLst/>
                <a:latin typeface="Söhne"/>
              </a:rPr>
              <a:t>High Capital Requirements</a:t>
            </a:r>
            <a:r>
              <a:rPr lang="en-US" b="0" i="0" dirty="0">
                <a:solidFill>
                  <a:srgbClr val="374151"/>
                </a:solidFill>
                <a:effectLst/>
                <a:latin typeface="Söhne"/>
              </a:rPr>
              <a:t>: The industry demands significant financial resources for exploration, drilling, refining, and distribution. NIOC's government backing provides a competitive edge.</a:t>
            </a:r>
          </a:p>
          <a:p>
            <a:pPr algn="l">
              <a:buFont typeface="+mj-lt"/>
              <a:buAutoNum type="arabicPeriod"/>
            </a:pPr>
            <a:r>
              <a:rPr lang="en-US" b="1" i="0" dirty="0">
                <a:solidFill>
                  <a:srgbClr val="374151"/>
                </a:solidFill>
                <a:effectLst/>
                <a:latin typeface="Söhne"/>
              </a:rPr>
              <a:t>Technological Expertise</a:t>
            </a:r>
            <a:r>
              <a:rPr lang="en-US" b="0" i="0" dirty="0">
                <a:solidFill>
                  <a:srgbClr val="374151"/>
                </a:solidFill>
                <a:effectLst/>
                <a:latin typeface="Söhne"/>
              </a:rPr>
              <a:t>: Advanced technology is vital for efficient operations, presenting a barrier for new entrants.</a:t>
            </a:r>
          </a:p>
          <a:p>
            <a:pPr algn="l">
              <a:buFont typeface="+mj-lt"/>
              <a:buAutoNum type="arabicPeriod"/>
            </a:pPr>
            <a:r>
              <a:rPr lang="en-US" b="1" i="0" dirty="0">
                <a:solidFill>
                  <a:srgbClr val="374151"/>
                </a:solidFill>
                <a:effectLst/>
                <a:latin typeface="Söhne"/>
              </a:rPr>
              <a:t>Regulatory Hurdles</a:t>
            </a:r>
            <a:r>
              <a:rPr lang="en-US" b="0" i="0" dirty="0">
                <a:solidFill>
                  <a:srgbClr val="374151"/>
                </a:solidFill>
                <a:effectLst/>
                <a:latin typeface="Söhne"/>
              </a:rPr>
              <a:t>: The industry faces complex domestic and international regulations. NIOC's established regulatory framework and government relationships provide an advantage.</a:t>
            </a:r>
          </a:p>
          <a:p>
            <a:pPr algn="l">
              <a:buFont typeface="+mj-lt"/>
              <a:buAutoNum type="arabicPeriod"/>
            </a:pPr>
            <a:r>
              <a:rPr lang="en-US" b="1" i="0" dirty="0">
                <a:solidFill>
                  <a:srgbClr val="374151"/>
                </a:solidFill>
                <a:effectLst/>
                <a:latin typeface="Söhne"/>
              </a:rPr>
              <a:t>Access to Reserves</a:t>
            </a:r>
            <a:r>
              <a:rPr lang="en-US" b="0" i="0" dirty="0">
                <a:solidFill>
                  <a:srgbClr val="374151"/>
                </a:solidFill>
                <a:effectLst/>
                <a:latin typeface="Söhne"/>
              </a:rPr>
              <a:t>: Established firms like NIOC have secured long-term contracts, making it challenging for newcomers to access reserves.</a:t>
            </a:r>
          </a:p>
          <a:p>
            <a:pPr algn="l">
              <a:buFont typeface="+mj-lt"/>
              <a:buAutoNum type="arabicPeriod"/>
            </a:pPr>
            <a:r>
              <a:rPr lang="en-US" b="1" i="0" dirty="0">
                <a:solidFill>
                  <a:srgbClr val="374151"/>
                </a:solidFill>
                <a:effectLst/>
                <a:latin typeface="Söhne"/>
              </a:rPr>
              <a:t>Economies of Scale</a:t>
            </a:r>
            <a:r>
              <a:rPr lang="en-US" b="0" i="0" dirty="0">
                <a:solidFill>
                  <a:srgbClr val="374151"/>
                </a:solidFill>
                <a:effectLst/>
                <a:latin typeface="Söhne"/>
              </a:rPr>
              <a:t>: Large companies like NIOC benefit from spreading costs over higher production volumes, a challenge for new entrants.</a:t>
            </a:r>
          </a:p>
          <a:p>
            <a:pPr algn="l">
              <a:buFont typeface="+mj-lt"/>
              <a:buAutoNum type="arabicPeriod"/>
            </a:pPr>
            <a:r>
              <a:rPr lang="en-US" b="1" i="0" dirty="0">
                <a:solidFill>
                  <a:srgbClr val="374151"/>
                </a:solidFill>
                <a:effectLst/>
                <a:latin typeface="Söhne"/>
              </a:rPr>
              <a:t>Long Project Development</a:t>
            </a:r>
            <a:r>
              <a:rPr lang="en-US" b="0" i="0" dirty="0">
                <a:solidFill>
                  <a:srgbClr val="374151"/>
                </a:solidFill>
                <a:effectLst/>
                <a:latin typeface="Söhne"/>
              </a:rPr>
              <a:t>: Oil and gas projects have extended development timelines, requiring secure financing, a challenge for new entrants.</a:t>
            </a:r>
          </a:p>
          <a:p>
            <a:pPr algn="l">
              <a:buFont typeface="+mj-lt"/>
              <a:buAutoNum type="arabicPeriod"/>
            </a:pPr>
            <a:r>
              <a:rPr lang="en-US" b="1" i="0" dirty="0">
                <a:solidFill>
                  <a:srgbClr val="374151"/>
                </a:solidFill>
                <a:effectLst/>
                <a:latin typeface="Söhne"/>
              </a:rPr>
              <a:t>Market Access and Channels</a:t>
            </a:r>
            <a:r>
              <a:rPr lang="en-US" b="0" i="0" dirty="0">
                <a:solidFill>
                  <a:srgbClr val="374151"/>
                </a:solidFill>
                <a:effectLst/>
                <a:latin typeface="Söhne"/>
              </a:rPr>
              <a:t>: Established firms possess well-developed distribution networks and international access, which new entrants must establish.</a:t>
            </a:r>
          </a:p>
        </p:txBody>
      </p:sp>
      <p:sp>
        <p:nvSpPr>
          <p:cNvPr id="4" name="Title 1">
            <a:extLst>
              <a:ext uri="{FF2B5EF4-FFF2-40B4-BE49-F238E27FC236}">
                <a16:creationId xmlns:a16="http://schemas.microsoft.com/office/drawing/2014/main" id="{C1438C7D-E746-5C9D-4CEF-19928E4AD5AF}"/>
              </a:ext>
            </a:extLst>
          </p:cNvPr>
          <p:cNvSpPr txBox="1">
            <a:spLocks/>
          </p:cNvSpPr>
          <p:nvPr/>
        </p:nvSpPr>
        <p:spPr>
          <a:xfrm>
            <a:off x="1200347" y="2391886"/>
            <a:ext cx="9493249" cy="1577975"/>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a:lstStyle>
          <a:p>
            <a:endParaRPr lang="en-US" sz="2800" i="0" dirty="0">
              <a:latin typeface="Söhne"/>
            </a:endParaRPr>
          </a:p>
        </p:txBody>
      </p:sp>
      <p:sp>
        <p:nvSpPr>
          <p:cNvPr id="7" name="Content Placeholder 2">
            <a:extLst>
              <a:ext uri="{FF2B5EF4-FFF2-40B4-BE49-F238E27FC236}">
                <a16:creationId xmlns:a16="http://schemas.microsoft.com/office/drawing/2014/main" id="{3726FEDF-E83C-2A0D-AE27-819295BB1433}"/>
              </a:ext>
            </a:extLst>
          </p:cNvPr>
          <p:cNvSpPr txBox="1">
            <a:spLocks/>
          </p:cNvSpPr>
          <p:nvPr/>
        </p:nvSpPr>
        <p:spPr>
          <a:xfrm>
            <a:off x="1200346" y="4175114"/>
            <a:ext cx="9493250" cy="385416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387999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E29850-FF8C-4A70-A54F-29A8CFCF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79E390A-405A-41FF-B91F-F5FAA0E594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7EAEBC66-E1C6-46AE-8EF1-E28EFEA3F85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F82A7822-6056-4415-A0D2-5FB3A84E8E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E9B269-BA82-4AF1-BDBF-87F4800265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2950F564-36B0-4A58-84A7-3B03BE6C4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Shape 17">
            <a:extLst>
              <a:ext uri="{FF2B5EF4-FFF2-40B4-BE49-F238E27FC236}">
                <a16:creationId xmlns:a16="http://schemas.microsoft.com/office/drawing/2014/main" id="{32B2619C-2C88-4DD6-96FE-CF708FF6A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5382" y="0"/>
            <a:ext cx="7266618" cy="6858000"/>
          </a:xfrm>
          <a:custGeom>
            <a:avLst/>
            <a:gdLst>
              <a:gd name="connsiteX0" fmla="*/ 414076 w 7266618"/>
              <a:gd name="connsiteY0" fmla="*/ 0 h 6858000"/>
              <a:gd name="connsiteX1" fmla="*/ 7266618 w 7266618"/>
              <a:gd name="connsiteY1" fmla="*/ 0 h 6858000"/>
              <a:gd name="connsiteX2" fmla="*/ 7266618 w 7266618"/>
              <a:gd name="connsiteY2" fmla="*/ 6858000 h 6858000"/>
              <a:gd name="connsiteX3" fmla="*/ 7086013 w 7266618"/>
              <a:gd name="connsiteY3" fmla="*/ 6858000 h 6858000"/>
              <a:gd name="connsiteX4" fmla="*/ 0 w 7266618"/>
              <a:gd name="connsiteY4" fmla="*/ 639950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6618" h="6858000">
                <a:moveTo>
                  <a:pt x="414076" y="0"/>
                </a:moveTo>
                <a:lnTo>
                  <a:pt x="7266618" y="0"/>
                </a:lnTo>
                <a:lnTo>
                  <a:pt x="7266618" y="6858000"/>
                </a:lnTo>
                <a:lnTo>
                  <a:pt x="7086013" y="6858000"/>
                </a:lnTo>
                <a:lnTo>
                  <a:pt x="0" y="6399503"/>
                </a:lnTo>
                <a:close/>
              </a:path>
            </a:pathLst>
          </a:custGeom>
          <a:solidFill>
            <a:schemeClr val="tx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AE3A44A7-098D-4DB2-9081-4499626D19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7762" y="1"/>
            <a:ext cx="7144238" cy="6763357"/>
          </a:xfrm>
          <a:custGeom>
            <a:avLst/>
            <a:gdLst>
              <a:gd name="connsiteX0" fmla="*/ 405160 w 7144238"/>
              <a:gd name="connsiteY0" fmla="*/ 0 h 6763357"/>
              <a:gd name="connsiteX1" fmla="*/ 7144238 w 7144238"/>
              <a:gd name="connsiteY1" fmla="*/ 0 h 6763357"/>
              <a:gd name="connsiteX2" fmla="*/ 7144238 w 7144238"/>
              <a:gd name="connsiteY2" fmla="*/ 6763357 h 6763357"/>
              <a:gd name="connsiteX3" fmla="*/ 6459827 w 7144238"/>
              <a:gd name="connsiteY3" fmla="*/ 6719077 h 6763357"/>
              <a:gd name="connsiteX4" fmla="*/ 6425309 w 7144238"/>
              <a:gd name="connsiteY4" fmla="*/ 6728146 h 6763357"/>
              <a:gd name="connsiteX5" fmla="*/ 6379064 w 7144238"/>
              <a:gd name="connsiteY5" fmla="*/ 6724689 h 6763357"/>
              <a:gd name="connsiteX6" fmla="*/ 6358967 w 7144238"/>
              <a:gd name="connsiteY6" fmla="*/ 6735815 h 6763357"/>
              <a:gd name="connsiteX7" fmla="*/ 6340027 w 7144238"/>
              <a:gd name="connsiteY7" fmla="*/ 6739948 h 6763357"/>
              <a:gd name="connsiteX8" fmla="*/ 6325659 w 7144238"/>
              <a:gd name="connsiteY8" fmla="*/ 6739848 h 6763357"/>
              <a:gd name="connsiteX9" fmla="*/ 6311135 w 7144238"/>
              <a:gd name="connsiteY9" fmla="*/ 6731574 h 6763357"/>
              <a:gd name="connsiteX10" fmla="*/ 6300815 w 7144238"/>
              <a:gd name="connsiteY10" fmla="*/ 6733959 h 6763357"/>
              <a:gd name="connsiteX11" fmla="*/ 6282467 w 7144238"/>
              <a:gd name="connsiteY11" fmla="*/ 6724911 h 6763357"/>
              <a:gd name="connsiteX12" fmla="*/ 6255353 w 7144238"/>
              <a:gd name="connsiteY12" fmla="*/ 6715920 h 6763357"/>
              <a:gd name="connsiteX13" fmla="*/ 6236864 w 7144238"/>
              <a:gd name="connsiteY13" fmla="*/ 6707006 h 6763357"/>
              <a:gd name="connsiteX14" fmla="*/ 6233355 w 7144238"/>
              <a:gd name="connsiteY14" fmla="*/ 6704418 h 6763357"/>
              <a:gd name="connsiteX15" fmla="*/ 6109120 w 7144238"/>
              <a:gd name="connsiteY15" fmla="*/ 6696380 h 6763357"/>
              <a:gd name="connsiteX16" fmla="*/ 6099785 w 7144238"/>
              <a:gd name="connsiteY16" fmla="*/ 6698416 h 6763357"/>
              <a:gd name="connsiteX17" fmla="*/ 6069037 w 7144238"/>
              <a:gd name="connsiteY17" fmla="*/ 6693786 h 6763357"/>
              <a:gd name="connsiteX18" fmla="*/ 6064316 w 7144238"/>
              <a:gd name="connsiteY18" fmla="*/ 6697077 h 6763357"/>
              <a:gd name="connsiteX19" fmla="*/ 6034319 w 7144238"/>
              <a:gd name="connsiteY19" fmla="*/ 6691540 h 6763357"/>
              <a:gd name="connsiteX20" fmla="*/ 6001003 w 7144238"/>
              <a:gd name="connsiteY20" fmla="*/ 6692438 h 6763357"/>
              <a:gd name="connsiteX21" fmla="*/ 5998001 w 7144238"/>
              <a:gd name="connsiteY21" fmla="*/ 6700454 h 6763357"/>
              <a:gd name="connsiteX22" fmla="*/ 5990691 w 7144238"/>
              <a:gd name="connsiteY22" fmla="*/ 6700703 h 6763357"/>
              <a:gd name="connsiteX23" fmla="*/ 5979267 w 7144238"/>
              <a:gd name="connsiteY23" fmla="*/ 6699807 h 6763357"/>
              <a:gd name="connsiteX24" fmla="*/ 5954209 w 7144238"/>
              <a:gd name="connsiteY24" fmla="*/ 6689568 h 6763357"/>
              <a:gd name="connsiteX25" fmla="*/ 18822 w 7144238"/>
              <a:gd name="connsiteY25" fmla="*/ 6306907 h 6763357"/>
              <a:gd name="connsiteX26" fmla="*/ 166 w 7144238"/>
              <a:gd name="connsiteY26" fmla="*/ 6263796 h 676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44238" h="6763357">
                <a:moveTo>
                  <a:pt x="405160" y="0"/>
                </a:moveTo>
                <a:lnTo>
                  <a:pt x="7144238" y="0"/>
                </a:lnTo>
                <a:lnTo>
                  <a:pt x="7144238" y="6763357"/>
                </a:lnTo>
                <a:lnTo>
                  <a:pt x="6459827" y="6719077"/>
                </a:lnTo>
                <a:lnTo>
                  <a:pt x="6425309" y="6728146"/>
                </a:lnTo>
                <a:cubicBezTo>
                  <a:pt x="6409895" y="6726993"/>
                  <a:pt x="6394479" y="6725842"/>
                  <a:pt x="6379064" y="6724689"/>
                </a:cubicBezTo>
                <a:cubicBezTo>
                  <a:pt x="6372030" y="6715563"/>
                  <a:pt x="6365385" y="6732086"/>
                  <a:pt x="6358967" y="6735815"/>
                </a:cubicBezTo>
                <a:lnTo>
                  <a:pt x="6340027" y="6739948"/>
                </a:lnTo>
                <a:cubicBezTo>
                  <a:pt x="6335238" y="6739915"/>
                  <a:pt x="6330449" y="6739881"/>
                  <a:pt x="6325659" y="6739848"/>
                </a:cubicBezTo>
                <a:lnTo>
                  <a:pt x="6311135" y="6731574"/>
                </a:lnTo>
                <a:cubicBezTo>
                  <a:pt x="6306994" y="6730594"/>
                  <a:pt x="6305592" y="6735069"/>
                  <a:pt x="6300815" y="6733959"/>
                </a:cubicBezTo>
                <a:lnTo>
                  <a:pt x="6282467" y="6724911"/>
                </a:lnTo>
                <a:lnTo>
                  <a:pt x="6255353" y="6715920"/>
                </a:lnTo>
                <a:lnTo>
                  <a:pt x="6236864" y="6707006"/>
                </a:lnTo>
                <a:lnTo>
                  <a:pt x="6233355" y="6704418"/>
                </a:lnTo>
                <a:lnTo>
                  <a:pt x="6109120" y="6696380"/>
                </a:lnTo>
                <a:lnTo>
                  <a:pt x="6099785" y="6698416"/>
                </a:lnTo>
                <a:cubicBezTo>
                  <a:pt x="6089536" y="6696872"/>
                  <a:pt x="6079286" y="6695330"/>
                  <a:pt x="6069037" y="6693786"/>
                </a:cubicBezTo>
                <a:lnTo>
                  <a:pt x="6064316" y="6697077"/>
                </a:lnTo>
                <a:lnTo>
                  <a:pt x="6034319" y="6691540"/>
                </a:lnTo>
                <a:cubicBezTo>
                  <a:pt x="6024275" y="6691397"/>
                  <a:pt x="6006982" y="6689475"/>
                  <a:pt x="6001003" y="6692438"/>
                </a:cubicBezTo>
                <a:lnTo>
                  <a:pt x="5998001" y="6700454"/>
                </a:lnTo>
                <a:lnTo>
                  <a:pt x="5990691" y="6700703"/>
                </a:lnTo>
                <a:cubicBezTo>
                  <a:pt x="5990200" y="6700044"/>
                  <a:pt x="5979695" y="6699887"/>
                  <a:pt x="5979267" y="6699807"/>
                </a:cubicBezTo>
                <a:lnTo>
                  <a:pt x="5954209" y="6689568"/>
                </a:lnTo>
                <a:cubicBezTo>
                  <a:pt x="4960801" y="6624085"/>
                  <a:pt x="1011162" y="6377869"/>
                  <a:pt x="18822" y="6306907"/>
                </a:cubicBezTo>
                <a:cubicBezTo>
                  <a:pt x="7045" y="6306088"/>
                  <a:pt x="-1290" y="6286821"/>
                  <a:pt x="166" y="6263796"/>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map of the world with different colored circles&#10;&#10;Description automatically generated">
            <a:extLst>
              <a:ext uri="{FF2B5EF4-FFF2-40B4-BE49-F238E27FC236}">
                <a16:creationId xmlns:a16="http://schemas.microsoft.com/office/drawing/2014/main" id="{9608297C-F697-A031-B0DC-5AFE1CF4F0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346">
            <a:off x="4777565" y="176040"/>
            <a:ext cx="7256218" cy="6412888"/>
          </a:xfrm>
          <a:prstGeom prst="rect">
            <a:avLst/>
          </a:prstGeom>
        </p:spPr>
      </p:pic>
      <p:sp>
        <p:nvSpPr>
          <p:cNvPr id="2" name="Title 1">
            <a:extLst>
              <a:ext uri="{FF2B5EF4-FFF2-40B4-BE49-F238E27FC236}">
                <a16:creationId xmlns:a16="http://schemas.microsoft.com/office/drawing/2014/main" id="{065C8BC7-5F62-63D0-26E0-5B07CDCACC97}"/>
              </a:ext>
            </a:extLst>
          </p:cNvPr>
          <p:cNvSpPr>
            <a:spLocks noGrp="1"/>
          </p:cNvSpPr>
          <p:nvPr>
            <p:ph type="title"/>
          </p:nvPr>
        </p:nvSpPr>
        <p:spPr>
          <a:xfrm>
            <a:off x="403926" y="285258"/>
            <a:ext cx="4800770" cy="2225675"/>
          </a:xfrm>
        </p:spPr>
        <p:txBody>
          <a:bodyPr>
            <a:normAutofit/>
          </a:bodyPr>
          <a:lstStyle/>
          <a:p>
            <a:r>
              <a:rPr lang="en-US" sz="2800" i="0" dirty="0">
                <a:latin typeface="Söhne"/>
              </a:rPr>
              <a:t>Level of concentration within the sector</a:t>
            </a:r>
            <a:br>
              <a:rPr lang="en-US" sz="2800" i="0" dirty="0">
                <a:latin typeface="Söhne"/>
              </a:rPr>
            </a:br>
            <a:endParaRPr lang="en-US" sz="2800" dirty="0"/>
          </a:p>
        </p:txBody>
      </p:sp>
      <p:sp>
        <p:nvSpPr>
          <p:cNvPr id="3" name="Content Placeholder 2">
            <a:extLst>
              <a:ext uri="{FF2B5EF4-FFF2-40B4-BE49-F238E27FC236}">
                <a16:creationId xmlns:a16="http://schemas.microsoft.com/office/drawing/2014/main" id="{CAF6B78D-15A5-2DDC-4F70-9293785CDF77}"/>
              </a:ext>
            </a:extLst>
          </p:cNvPr>
          <p:cNvSpPr>
            <a:spLocks noGrp="1"/>
          </p:cNvSpPr>
          <p:nvPr>
            <p:ph idx="1"/>
          </p:nvPr>
        </p:nvSpPr>
        <p:spPr>
          <a:xfrm>
            <a:off x="253882" y="2474830"/>
            <a:ext cx="4201725" cy="4053839"/>
          </a:xfrm>
        </p:spPr>
        <p:txBody>
          <a:bodyPr>
            <a:noAutofit/>
          </a:bodyPr>
          <a:lstStyle/>
          <a:p>
            <a:pPr>
              <a:lnSpc>
                <a:spcPct val="110000"/>
              </a:lnSpc>
            </a:pPr>
            <a:r>
              <a:rPr lang="en-US" b="0" i="0" dirty="0">
                <a:effectLst/>
                <a:latin typeface="Söhne"/>
              </a:rPr>
              <a:t>National Iranian Oil and Gas Company (NIOC) operates within the Iranian oil and gas sector, which is characterized by a high level of concentration. This is primarily due to the dominant role of NIOC as the state-owned (7) entity responsible for the exploration, production, and management of Iran's oil and gas reserves. NIOC holds a significant monopoly over Iran's oil and gas resources, and it is the primary player in the Iranian oil and gas sector. </a:t>
            </a:r>
            <a:endParaRPr lang="en-US" dirty="0"/>
          </a:p>
        </p:txBody>
      </p:sp>
      <p:sp>
        <p:nvSpPr>
          <p:cNvPr id="22" name="Freeform: Shape 21">
            <a:extLst>
              <a:ext uri="{FF2B5EF4-FFF2-40B4-BE49-F238E27FC236}">
                <a16:creationId xmlns:a16="http://schemas.microsoft.com/office/drawing/2014/main" id="{4F1CB7E3-24EA-46FC-AFBA-DD5B72918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622473">
            <a:off x="5164842" y="5468998"/>
            <a:ext cx="465088" cy="1406400"/>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93069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5CAA-4829-A572-C06A-C5BDFE1C7890}"/>
              </a:ext>
            </a:extLst>
          </p:cNvPr>
          <p:cNvSpPr>
            <a:spLocks noGrp="1"/>
          </p:cNvSpPr>
          <p:nvPr>
            <p:ph type="title"/>
          </p:nvPr>
        </p:nvSpPr>
        <p:spPr>
          <a:xfrm>
            <a:off x="1219200" y="-183515"/>
            <a:ext cx="9493249" cy="1577975"/>
          </a:xfrm>
        </p:spPr>
        <p:txBody>
          <a:bodyPr>
            <a:normAutofit/>
          </a:bodyPr>
          <a:lstStyle/>
          <a:p>
            <a:r>
              <a:rPr lang="en-US" sz="2800" i="0" dirty="0">
                <a:latin typeface="Söhne"/>
              </a:rPr>
              <a:t>Strategic Analysis: Degree of differentiation of the company</a:t>
            </a:r>
          </a:p>
        </p:txBody>
      </p:sp>
      <p:sp>
        <p:nvSpPr>
          <p:cNvPr id="3" name="Content Placeholder 2">
            <a:extLst>
              <a:ext uri="{FF2B5EF4-FFF2-40B4-BE49-F238E27FC236}">
                <a16:creationId xmlns:a16="http://schemas.microsoft.com/office/drawing/2014/main" id="{73F0700C-74BB-9D28-808B-F180688D780A}"/>
              </a:ext>
            </a:extLst>
          </p:cNvPr>
          <p:cNvSpPr>
            <a:spLocks noGrp="1"/>
          </p:cNvSpPr>
          <p:nvPr>
            <p:ph idx="1"/>
          </p:nvPr>
        </p:nvSpPr>
        <p:spPr>
          <a:xfrm>
            <a:off x="1219199" y="1972592"/>
            <a:ext cx="9493250" cy="3854167"/>
          </a:xfrm>
        </p:spPr>
        <p:txBody>
          <a:bodyPr>
            <a:normAutofit/>
          </a:bodyPr>
          <a:lstStyle/>
          <a:p>
            <a:pPr algn="l">
              <a:buFont typeface="Arial" panose="020B0604020202020204" pitchFamily="34" charset="0"/>
              <a:buChar char="•"/>
            </a:pPr>
            <a:r>
              <a:rPr lang="en-US" i="0" dirty="0">
                <a:solidFill>
                  <a:srgbClr val="374151"/>
                </a:solidFill>
                <a:effectLst/>
                <a:latin typeface="Söhne"/>
              </a:rPr>
              <a:t>The National Iranian Oil and Gas Company (NIOC) operates in a highly specialized and vertically integrated industry. It covers various aspects of the oil and gas sector, including exploration, production, refining, and distribution (10). This makes NIOC a vertically integrated company with a high degree of differentiation, as it manages the entire value chain within the Iranian oil and gas sector.</a:t>
            </a:r>
          </a:p>
          <a:p>
            <a:pPr algn="l">
              <a:buFont typeface="Arial" panose="020B0604020202020204" pitchFamily="34" charset="0"/>
              <a:buChar char="•"/>
            </a:pPr>
            <a:r>
              <a:rPr lang="en-US" dirty="0">
                <a:latin typeface="Söhne"/>
              </a:rPr>
              <a:t>This means how much NIOC stands out or is different from other companies in the same industry. Because NIOC handles all aspects of the oil and gas process within Iran, from finding it underground to delivering it as a usable product, it's considered highly differentiated.</a:t>
            </a:r>
          </a:p>
        </p:txBody>
      </p:sp>
    </p:spTree>
    <p:extLst>
      <p:ext uri="{BB962C8B-B14F-4D97-AF65-F5344CB8AC3E}">
        <p14:creationId xmlns:p14="http://schemas.microsoft.com/office/powerpoint/2010/main" val="549296387"/>
      </p:ext>
    </p:extLst>
  </p:cSld>
  <p:clrMapOvr>
    <a:masterClrMapping/>
  </p:clrMapOvr>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2413</TotalTime>
  <Words>2205</Words>
  <Application>Microsoft Office PowerPoint</Application>
  <PresentationFormat>Widescreen</PresentationFormat>
  <Paragraphs>131</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Consolas</vt:lpstr>
      <vt:lpstr>Franklin Gothic Heavy</vt:lpstr>
      <vt:lpstr>Google Sans</vt:lpstr>
      <vt:lpstr>Söhne</vt:lpstr>
      <vt:lpstr>StreetscapeVTI</vt:lpstr>
      <vt:lpstr>National Iranian Oil Company A Comprehensive Analysis</vt:lpstr>
      <vt:lpstr>Table of Contents </vt:lpstr>
      <vt:lpstr>Company Profile: brief history of the company  </vt:lpstr>
      <vt:lpstr>Relevant data such as revenues, employees, and market share</vt:lpstr>
      <vt:lpstr>Sector Analysis: Classification of Economic Activities</vt:lpstr>
      <vt:lpstr>leading players in the industry</vt:lpstr>
      <vt:lpstr>Any barriers to entry and their type</vt:lpstr>
      <vt:lpstr>Level of concentration within the sector </vt:lpstr>
      <vt:lpstr>Strategic Analysis: Degree of differentiation of the company</vt:lpstr>
      <vt:lpstr>Degree of Diversification of the Company</vt:lpstr>
      <vt:lpstr>PowerPoint Presentation</vt:lpstr>
      <vt:lpstr>PowerPoint Presentation</vt:lpstr>
      <vt:lpstr>Degree of Integration of the Company</vt:lpstr>
      <vt:lpstr>Sustainability Strategies</vt:lpstr>
      <vt:lpstr>Sustainability Strategies</vt:lpstr>
      <vt:lpstr>Additional Remarks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Iranian Oil Company</dc:title>
  <dc:creator>Seyed Ali Hosseini Far</dc:creator>
  <cp:lastModifiedBy>Seyed Ali Hosseini Far</cp:lastModifiedBy>
  <cp:revision>29</cp:revision>
  <dcterms:created xsi:type="dcterms:W3CDTF">2023-10-11T13:45:45Z</dcterms:created>
  <dcterms:modified xsi:type="dcterms:W3CDTF">2023-11-08T13:34:44Z</dcterms:modified>
</cp:coreProperties>
</file>